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8" r:id="rId3"/>
    <p:sldId id="259" r:id="rId4"/>
    <p:sldId id="260" r:id="rId5"/>
    <p:sldId id="261" r:id="rId6"/>
    <p:sldId id="262" r:id="rId7"/>
    <p:sldId id="263" r:id="rId8"/>
    <p:sldId id="264"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ara seri-levi" initials="" lastIdx="6" clrIdx="0"/>
  <p:cmAuthor id="1" name="asnatb1"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18063"/>
    <a:srgbClr val="126E8F"/>
    <a:srgbClr val="9CB5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58"/>
    <p:restoredTop sz="94891"/>
  </p:normalViewPr>
  <p:slideViewPr>
    <p:cSldViewPr snapToGrid="0">
      <p:cViewPr varScale="1">
        <p:scale>
          <a:sx n="167" d="100"/>
          <a:sy n="167" d="100"/>
        </p:scale>
        <p:origin x="23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11-13T11:34:52.665" idx="2">
    <p:pos x="6000" y="0"/>
    <p:text>עיצוב: מתאים להדפסה (רקע לבן)</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3-11-12T08:57:30.575" idx="3">
    <p:pos x="6000" y="0"/>
    <p:text>לעיצוב: שקופית שאפשר להדפיס (רקע לבן)</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3-10-17T20:58:46.600" idx="4">
    <p:pos x="1317" y="49"/>
    <p:text>ההוראות יודפסו אחת לכל קבוצה, אך לכל תלמיד/ה יהיה דף A4 ריק או עם מקרא, לציור המסלול.
יש 10 דקות למשימה, אז יוצרים את משחק המסלול. המשחק עצמו יהיה בסוף אם יש זמן, או בבית. 
האם לחלק ציוד של קוביה וחיילים?</p:text>
  </p:cm>
  <p:cm authorId="0" dt="2023-10-17T21:05:49.256" idx="5">
    <p:pos x="6000" y="0"/>
    <p:text>יצרתי מסלול כזה, לקח לי 7 דקות. יתכן שזו משימה ארוכה   יותר משאר המשימות.</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3-11-15T07:43:35.369" idx="6">
    <p:pos x="6000" y="0"/>
    <p:text>עיצוב: לבנות מסלול פשוט בהשראת המסלול הזה, לפי הצבעים הרשומים בשקופית 6. (הכוכב צריך להיות בצבע ירוק)</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5b5be6f256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5b5be6f256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5b5be6f256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5b5be6f256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5b5be6f256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5b5be6f256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5b5be6f256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5b5be6f256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r" rtl="1">
              <a:spcBef>
                <a:spcPts val="0"/>
              </a:spcBef>
              <a:spcAft>
                <a:spcPts val="0"/>
              </a:spcAft>
              <a:buNone/>
            </a:pPr>
            <a:r>
              <a:rPr lang="iw" sz="1200">
                <a:solidFill>
                  <a:schemeClr val="dk1"/>
                </a:solidFill>
              </a:rPr>
              <a:t>הוראות למורים : </a:t>
            </a:r>
            <a:endParaRPr sz="1200">
              <a:solidFill>
                <a:schemeClr val="dk1"/>
              </a:solidFill>
            </a:endParaRPr>
          </a:p>
          <a:p>
            <a:pPr marL="457200" lvl="0" indent="0" algn="r" rtl="1">
              <a:spcBef>
                <a:spcPts val="0"/>
              </a:spcBef>
              <a:spcAft>
                <a:spcPts val="0"/>
              </a:spcAft>
              <a:buNone/>
            </a:pPr>
            <a:r>
              <a:rPr lang="iw" sz="1200">
                <a:solidFill>
                  <a:schemeClr val="dk1"/>
                </a:solidFill>
              </a:rPr>
              <a:t>התלמידים יחולקו לקבוצות על פי קרבה של מקום המגורים שלהם וביחד יציירו מפה קבוצתית</a:t>
            </a:r>
            <a:endParaRPr sz="1200">
              <a:solidFill>
                <a:schemeClr val="dk1"/>
              </a:solidFill>
            </a:endParaRPr>
          </a:p>
          <a:p>
            <a:pPr marL="457200" lvl="0" indent="0" algn="r" rtl="1">
              <a:spcBef>
                <a:spcPts val="0"/>
              </a:spcBef>
              <a:spcAft>
                <a:spcPts val="0"/>
              </a:spcAft>
              <a:buNone/>
            </a:pPr>
            <a:r>
              <a:rPr lang="iw" sz="1200">
                <a:solidFill>
                  <a:schemeClr val="dk1"/>
                </a:solidFill>
              </a:rPr>
              <a:t>כל קבוצה מקבלת רבע גליון שיאפשר לכמה תלמדים לעבוד ביחד על המפה</a:t>
            </a:r>
            <a:endParaRPr sz="1200">
              <a:solidFill>
                <a:schemeClr val="dk1"/>
              </a:solidFill>
            </a:endParaRPr>
          </a:p>
          <a:p>
            <a:pPr marL="457200" lvl="0" indent="0" algn="r" rtl="1">
              <a:spcBef>
                <a:spcPts val="0"/>
              </a:spcBef>
              <a:spcAft>
                <a:spcPts val="0"/>
              </a:spcAft>
              <a:buNone/>
            </a:pPr>
            <a:r>
              <a:rPr lang="iw" sz="1200">
                <a:solidFill>
                  <a:schemeClr val="dk1"/>
                </a:solidFill>
                <a:highlight>
                  <a:srgbClr val="FF00FF"/>
                </a:highlight>
              </a:rPr>
              <a:t>חשוב! המורה צריך להביא קוביות למשחק כמספר הקבוצות שישחקו </a:t>
            </a:r>
            <a:endParaRPr sz="1200">
              <a:solidFill>
                <a:schemeClr val="dk1"/>
              </a:solidFill>
              <a:highlight>
                <a:srgbClr val="FF00FF"/>
              </a:highlight>
            </a:endParaRPr>
          </a:p>
          <a:p>
            <a:pPr marL="457200" lvl="0" indent="0" algn="l" rtl="0">
              <a:spcBef>
                <a:spcPts val="0"/>
              </a:spcBef>
              <a:spcAft>
                <a:spcPts val="0"/>
              </a:spcAft>
              <a:buNone/>
            </a:pPr>
            <a:endParaRPr sz="1200">
              <a:solidFill>
                <a:schemeClr val="dk1"/>
              </a:solidFill>
              <a:highlight>
                <a:srgbClr val="FF00FF"/>
              </a:highlight>
            </a:endParaRPr>
          </a:p>
          <a:p>
            <a:pPr marL="457200" lvl="0" indent="0" algn="r" rtl="1">
              <a:spcBef>
                <a:spcPts val="0"/>
              </a:spcBef>
              <a:spcAft>
                <a:spcPts val="0"/>
              </a:spcAft>
              <a:buNone/>
            </a:pPr>
            <a:r>
              <a:rPr lang="iw" sz="1200">
                <a:solidFill>
                  <a:schemeClr val="dk1"/>
                </a:solidFill>
                <a:highlight>
                  <a:srgbClr val="FFFF00"/>
                </a:highlight>
              </a:rPr>
              <a:t>  </a:t>
            </a:r>
            <a:endParaRPr sz="1200">
              <a:solidFill>
                <a:schemeClr val="dk1"/>
              </a:solidFill>
              <a:highlight>
                <a:srgbClr val="FFFF00"/>
              </a:highlight>
            </a:endParaRPr>
          </a:p>
          <a:p>
            <a:pPr marL="457200" lvl="0" indent="0" algn="r" rtl="1">
              <a:spcBef>
                <a:spcPts val="0"/>
              </a:spcBef>
              <a:spcAft>
                <a:spcPts val="0"/>
              </a:spcAft>
              <a:buNone/>
            </a:pPr>
            <a:r>
              <a:rPr lang="iw" sz="1200">
                <a:solidFill>
                  <a:schemeClr val="dk1"/>
                </a:solidFill>
              </a:rPr>
              <a:t>הוראות לתלמידים : ציירו את הדרך מהבית שלכם לבית הספר. סמנו 20 צעדים לאורך המסלול. סמנו בכוכב שלושה מקומות מוצלחים. סמנו במשולש שלושה מקומות לא נעימים. סמנו את המקום הגבוה ביותר, סמנו עוד מקום לפי בחירתכם.</a:t>
            </a:r>
            <a:endParaRPr sz="1200">
              <a:solidFill>
                <a:schemeClr val="dk1"/>
              </a:solidFill>
            </a:endParaRPr>
          </a:p>
          <a:p>
            <a:pPr marL="457200" lvl="0" indent="0" algn="r" rtl="1">
              <a:spcBef>
                <a:spcPts val="0"/>
              </a:spcBef>
              <a:spcAft>
                <a:spcPts val="0"/>
              </a:spcAft>
              <a:buNone/>
            </a:pPr>
            <a:r>
              <a:rPr lang="iw" sz="1200">
                <a:solidFill>
                  <a:schemeClr val="dk1"/>
                </a:solidFill>
              </a:rPr>
              <a:t>בחרו את אחת המפות ושחקו בשלשות או רביעיות- הוראות המשחק:</a:t>
            </a:r>
            <a:endParaRPr sz="1200">
              <a:solidFill>
                <a:schemeClr val="dk1"/>
              </a:solidFill>
            </a:endParaRPr>
          </a:p>
          <a:p>
            <a:pPr marL="457200" lvl="0" indent="0" algn="r" rtl="1">
              <a:spcBef>
                <a:spcPts val="0"/>
              </a:spcBef>
              <a:spcAft>
                <a:spcPts val="0"/>
              </a:spcAft>
              <a:buNone/>
            </a:pPr>
            <a:r>
              <a:rPr lang="iw" sz="1200">
                <a:solidFill>
                  <a:schemeClr val="dk1"/>
                </a:solidFill>
              </a:rPr>
              <a:t>כל אחד בתורו זורק קובייה והולך מספר צעדים לפי הקובייה. אם הגעת לכוכב- קיבלת 50 נקודות. אם הגעת למשולש ירדו לך 10 נקודות. אם הגעת למקום הגבוה ביותר- השלך את הקובייה וחזור לאחור לפי המספר שקיבלת.  המנצח הגיע לבית הספר עם הכי הרבה נקודות.</a:t>
            </a:r>
            <a:endParaRPr sz="1200">
              <a:solidFill>
                <a:schemeClr val="dk1"/>
              </a:solidFill>
            </a:endParaRPr>
          </a:p>
          <a:p>
            <a:pPr marL="0" lvl="0" indent="0" algn="r" rtl="1">
              <a:spcBef>
                <a:spcPts val="0"/>
              </a:spcBef>
              <a:spcAft>
                <a:spcPts val="0"/>
              </a:spcAft>
              <a:buNone/>
            </a:pP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5b5be6f256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5b5be6f256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5b5be6f256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5b5be6f256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200">
              <a:solidFill>
                <a:schemeClr val="dk1"/>
              </a:solidFill>
              <a:highlight>
                <a:srgbClr val="FF00FF"/>
              </a:highlight>
            </a:endParaRPr>
          </a:p>
          <a:p>
            <a:pPr marL="457200" lvl="0" indent="0" algn="r" rtl="1">
              <a:spcBef>
                <a:spcPts val="0"/>
              </a:spcBef>
              <a:spcAft>
                <a:spcPts val="0"/>
              </a:spcAft>
              <a:buNone/>
            </a:pPr>
            <a:r>
              <a:rPr lang="iw" sz="1200">
                <a:solidFill>
                  <a:schemeClr val="dk1"/>
                </a:solidFill>
                <a:highlight>
                  <a:srgbClr val="FFFF00"/>
                </a:highlight>
              </a:rPr>
              <a:t>  </a:t>
            </a:r>
            <a:endParaRPr sz="1200">
              <a:solidFill>
                <a:schemeClr val="dk1"/>
              </a:solidFill>
              <a:highlight>
                <a:srgbClr val="FFFF00"/>
              </a:highlight>
            </a:endParaRPr>
          </a:p>
          <a:p>
            <a:pPr marL="0" lvl="0" indent="0" algn="r" rtl="1">
              <a:spcBef>
                <a:spcPts val="0"/>
              </a:spcBef>
              <a:spcAft>
                <a:spcPts val="0"/>
              </a:spcAft>
              <a:buNone/>
            </a:pP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5b5be6f256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5b5be6f256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9"/>
        <p:cNvGrpSpPr/>
        <p:nvPr/>
      </p:nvGrpSpPr>
      <p:grpSpPr>
        <a:xfrm>
          <a:off x="0" y="0"/>
          <a:ext cx="0" cy="0"/>
          <a:chOff x="0" y="0"/>
          <a:chExt cx="0" cy="0"/>
        </a:xfrm>
      </p:grpSpPr>
      <p:sp>
        <p:nvSpPr>
          <p:cNvPr id="14" name="Rectangle 13">
            <a:extLst>
              <a:ext uri="{FF2B5EF4-FFF2-40B4-BE49-F238E27FC236}">
                <a16:creationId xmlns:a16="http://schemas.microsoft.com/office/drawing/2014/main" id="{93BEF3ED-972E-8583-4051-61077EEE25BA}"/>
              </a:ext>
            </a:extLst>
          </p:cNvPr>
          <p:cNvSpPr/>
          <p:nvPr userDrawn="1"/>
        </p:nvSpPr>
        <p:spPr>
          <a:xfrm>
            <a:off x="0" y="0"/>
            <a:ext cx="9144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cxnSp>
        <p:nvCxnSpPr>
          <p:cNvPr id="16" name="Straight Connector 15">
            <a:extLst>
              <a:ext uri="{FF2B5EF4-FFF2-40B4-BE49-F238E27FC236}">
                <a16:creationId xmlns:a16="http://schemas.microsoft.com/office/drawing/2014/main" id="{F4C50D2F-26CE-F4D2-5087-D4BE4479D38A}"/>
              </a:ext>
            </a:extLst>
          </p:cNvPr>
          <p:cNvCxnSpPr>
            <a:cxnSpLocks/>
          </p:cNvCxnSpPr>
          <p:nvPr userDrawn="1"/>
        </p:nvCxnSpPr>
        <p:spPr>
          <a:xfrm>
            <a:off x="1837267" y="465667"/>
            <a:ext cx="730673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descr="A map with a pin on it&#10;&#10;Description automatically generated">
            <a:extLst>
              <a:ext uri="{FF2B5EF4-FFF2-40B4-BE49-F238E27FC236}">
                <a16:creationId xmlns:a16="http://schemas.microsoft.com/office/drawing/2014/main" id="{DF9C5CED-62AA-8934-3205-77EFD2452DF3}"/>
              </a:ext>
            </a:extLst>
          </p:cNvPr>
          <p:cNvPicPr>
            <a:picLocks noChangeAspect="1"/>
          </p:cNvPicPr>
          <p:nvPr/>
        </p:nvPicPr>
        <p:blipFill>
          <a:blip r:embed="rId2"/>
          <a:stretch>
            <a:fillRect/>
          </a:stretch>
        </p:blipFill>
        <p:spPr>
          <a:xfrm>
            <a:off x="1477335" y="259199"/>
            <a:ext cx="404830" cy="423807"/>
          </a:xfrm>
          <a:prstGeom prst="rect">
            <a:avLst/>
          </a:prstGeom>
        </p:spPr>
      </p:pic>
      <p:sp>
        <p:nvSpPr>
          <p:cNvPr id="22" name="TextBox 21">
            <a:extLst>
              <a:ext uri="{FF2B5EF4-FFF2-40B4-BE49-F238E27FC236}">
                <a16:creationId xmlns:a16="http://schemas.microsoft.com/office/drawing/2014/main" id="{2868E776-4160-5B99-8C1E-7815BEA7F74F}"/>
              </a:ext>
            </a:extLst>
          </p:cNvPr>
          <p:cNvSpPr txBox="1"/>
          <p:nvPr userDrawn="1"/>
        </p:nvSpPr>
        <p:spPr>
          <a:xfrm>
            <a:off x="-36430" y="271143"/>
            <a:ext cx="1522232" cy="284693"/>
          </a:xfrm>
          <a:prstGeom prst="rect">
            <a:avLst/>
          </a:prstGeom>
          <a:noFill/>
        </p:spPr>
        <p:txBody>
          <a:bodyPr wrap="square">
            <a:spAutoFit/>
          </a:bodyPr>
          <a:lstStyle/>
          <a:p>
            <a:pPr algn="r">
              <a:lnSpc>
                <a:spcPts val="1500"/>
              </a:lnSpc>
            </a:pPr>
            <a:r>
              <a:rPr lang="iw" sz="1400" b="1" dirty="0">
                <a:solidFill>
                  <a:schemeClr val="tx1"/>
                </a:solidFill>
                <a:latin typeface="Calibri" panose="020F0502020204030204" pitchFamily="34" charset="0"/>
                <a:ea typeface="Ploni ML v2 AAA" pitchFamily="2" charset="-79"/>
                <a:cs typeface="Calibri" panose="020F0502020204030204" pitchFamily="34" charset="0"/>
              </a:rPr>
              <a:t>אנחנו על המפה</a:t>
            </a:r>
            <a:endParaRPr lang="en-IL" sz="1400" b="1" dirty="0">
              <a:solidFill>
                <a:schemeClr val="tx1"/>
              </a:solidFill>
              <a:latin typeface="Calibri" panose="020F0502020204030204" pitchFamily="34" charset="0"/>
              <a:ea typeface="Ploni ML v2 AAA" pitchFamily="2" charset="-79"/>
              <a:cs typeface="Calibri" panose="020F0502020204030204" pitchFamily="34" charset="0"/>
            </a:endParaRPr>
          </a:p>
        </p:txBody>
      </p:sp>
      <p:sp>
        <p:nvSpPr>
          <p:cNvPr id="23" name="Google Shape;12;p2">
            <a:extLst>
              <a:ext uri="{FF2B5EF4-FFF2-40B4-BE49-F238E27FC236}">
                <a16:creationId xmlns:a16="http://schemas.microsoft.com/office/drawing/2014/main" id="{892089B6-D972-C7E9-D558-71B6C4890EDF}"/>
              </a:ext>
            </a:extLst>
          </p:cNvPr>
          <p:cNvSpPr txBox="1">
            <a:spLocks/>
          </p:cNvSpPr>
          <p:nvPr userDrawn="1"/>
        </p:nvSpPr>
        <p:spPr>
          <a:xfrm>
            <a:off x="212353" y="4651811"/>
            <a:ext cx="342086" cy="393600"/>
          </a:xfrm>
          <a:prstGeom prst="rect">
            <a:avLst/>
          </a:prstGeom>
        </p:spPr>
        <p:txBody>
          <a:bodyPr spcFirstLastPara="1" wrap="square" lIns="91425" tIns="91425" rIns="91425" bIns="91425" anchor="ctr"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2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algn="r"/>
            <a:fld id="{00000000-1234-1234-1234-123412341234}" type="slidenum">
              <a:rPr lang="he" smtClean="0"/>
              <a:pPr algn="r"/>
              <a:t>‹#›</a:t>
            </a:fld>
            <a:endParaRPr lang="he" dirty="0"/>
          </a:p>
        </p:txBody>
      </p:sp>
      <p:sp>
        <p:nvSpPr>
          <p:cNvPr id="25" name="TextBox 24">
            <a:extLst>
              <a:ext uri="{FF2B5EF4-FFF2-40B4-BE49-F238E27FC236}">
                <a16:creationId xmlns:a16="http://schemas.microsoft.com/office/drawing/2014/main" id="{7F40D0C0-60E9-B417-12CC-BFA610B9A5DE}"/>
              </a:ext>
            </a:extLst>
          </p:cNvPr>
          <p:cNvSpPr txBox="1"/>
          <p:nvPr userDrawn="1"/>
        </p:nvSpPr>
        <p:spPr>
          <a:xfrm>
            <a:off x="-36430" y="432010"/>
            <a:ext cx="1522232" cy="284693"/>
          </a:xfrm>
          <a:prstGeom prst="rect">
            <a:avLst/>
          </a:prstGeom>
          <a:noFill/>
        </p:spPr>
        <p:txBody>
          <a:bodyPr wrap="square">
            <a:spAutoFit/>
          </a:bodyPr>
          <a:lstStyle/>
          <a:p>
            <a:pPr algn="r">
              <a:lnSpc>
                <a:spcPts val="1500"/>
              </a:lnSpc>
            </a:pPr>
            <a:r>
              <a:rPr lang="he" sz="1400" b="0" i="0" dirty="0">
                <a:solidFill>
                  <a:schemeClr val="tx1"/>
                </a:solidFill>
                <a:latin typeface="Calibri Light" panose="020F0302020204030204" pitchFamily="34" charset="0"/>
                <a:ea typeface="Ploni ML v2 AAA" pitchFamily="2" charset="-79"/>
                <a:cs typeface="Calibri Light" panose="020F0302020204030204" pitchFamily="34" charset="0"/>
              </a:rPr>
              <a:t>יחידה 1</a:t>
            </a:r>
            <a:endParaRPr lang="en-IL" sz="1400" b="0" i="0" dirty="0">
              <a:solidFill>
                <a:schemeClr val="tx1"/>
              </a:solidFill>
              <a:latin typeface="Calibri Light" panose="020F0302020204030204" pitchFamily="34" charset="0"/>
              <a:ea typeface="Ploni ML v2 AAA" pitchFamily="2" charset="-79"/>
              <a:cs typeface="Calibri Light" panose="020F0302020204030204" pitchFamily="34" charset="0"/>
            </a:endParaRPr>
          </a:p>
        </p:txBody>
      </p:sp>
    </p:spTree>
  </p:cSld>
  <p:clrMapOvr>
    <a:masterClrMapping/>
  </p:clrMapOvr>
  <p:extLst>
    <p:ext uri="{DCECCB84-F9BA-43D5-87BE-67443E8EF086}">
      <p15:sldGuideLst xmlns:p15="http://schemas.microsoft.com/office/powerpoint/2012/main">
        <p15:guide id="2" pos="226" userDrawn="1">
          <p15:clr>
            <a:srgbClr val="FBAE40"/>
          </p15:clr>
        </p15:guide>
        <p15:guide id="3" pos="55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F4C50D2F-26CE-F4D2-5087-D4BE4479D38A}"/>
              </a:ext>
            </a:extLst>
          </p:cNvPr>
          <p:cNvCxnSpPr>
            <a:cxnSpLocks/>
          </p:cNvCxnSpPr>
          <p:nvPr userDrawn="1"/>
        </p:nvCxnSpPr>
        <p:spPr>
          <a:xfrm>
            <a:off x="1837267" y="465667"/>
            <a:ext cx="730673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descr="A map with a pin on it&#10;&#10;Description automatically generated">
            <a:extLst>
              <a:ext uri="{FF2B5EF4-FFF2-40B4-BE49-F238E27FC236}">
                <a16:creationId xmlns:a16="http://schemas.microsoft.com/office/drawing/2014/main" id="{DF9C5CED-62AA-8934-3205-77EFD2452DF3}"/>
              </a:ext>
            </a:extLst>
          </p:cNvPr>
          <p:cNvPicPr>
            <a:picLocks noChangeAspect="1"/>
          </p:cNvPicPr>
          <p:nvPr/>
        </p:nvPicPr>
        <p:blipFill>
          <a:blip r:embed="rId2"/>
          <a:stretch>
            <a:fillRect/>
          </a:stretch>
        </p:blipFill>
        <p:spPr>
          <a:xfrm>
            <a:off x="1477335" y="259199"/>
            <a:ext cx="404830" cy="423807"/>
          </a:xfrm>
          <a:prstGeom prst="rect">
            <a:avLst/>
          </a:prstGeom>
        </p:spPr>
      </p:pic>
      <p:sp>
        <p:nvSpPr>
          <p:cNvPr id="22" name="TextBox 21">
            <a:extLst>
              <a:ext uri="{FF2B5EF4-FFF2-40B4-BE49-F238E27FC236}">
                <a16:creationId xmlns:a16="http://schemas.microsoft.com/office/drawing/2014/main" id="{2868E776-4160-5B99-8C1E-7815BEA7F74F}"/>
              </a:ext>
            </a:extLst>
          </p:cNvPr>
          <p:cNvSpPr txBox="1"/>
          <p:nvPr userDrawn="1"/>
        </p:nvSpPr>
        <p:spPr>
          <a:xfrm>
            <a:off x="-36430" y="271143"/>
            <a:ext cx="1522232" cy="284693"/>
          </a:xfrm>
          <a:prstGeom prst="rect">
            <a:avLst/>
          </a:prstGeom>
          <a:noFill/>
        </p:spPr>
        <p:txBody>
          <a:bodyPr wrap="square">
            <a:spAutoFit/>
          </a:bodyPr>
          <a:lstStyle/>
          <a:p>
            <a:pPr algn="r">
              <a:lnSpc>
                <a:spcPts val="1500"/>
              </a:lnSpc>
            </a:pPr>
            <a:r>
              <a:rPr lang="iw" sz="1400" b="1" dirty="0">
                <a:solidFill>
                  <a:schemeClr val="tx1"/>
                </a:solidFill>
                <a:latin typeface="Calibri" panose="020F0502020204030204" pitchFamily="34" charset="0"/>
                <a:ea typeface="Ploni ML v2 AAA" pitchFamily="2" charset="-79"/>
                <a:cs typeface="Calibri" panose="020F0502020204030204" pitchFamily="34" charset="0"/>
              </a:rPr>
              <a:t>אנחנו על המפה</a:t>
            </a:r>
            <a:endParaRPr lang="en-IL" sz="1400" b="1" dirty="0">
              <a:solidFill>
                <a:schemeClr val="tx1"/>
              </a:solidFill>
              <a:latin typeface="Calibri" panose="020F0502020204030204" pitchFamily="34" charset="0"/>
              <a:ea typeface="Ploni ML v2 AAA" pitchFamily="2" charset="-79"/>
              <a:cs typeface="Calibri" panose="020F0502020204030204" pitchFamily="34" charset="0"/>
            </a:endParaRPr>
          </a:p>
        </p:txBody>
      </p:sp>
      <p:sp>
        <p:nvSpPr>
          <p:cNvPr id="25" name="TextBox 24">
            <a:extLst>
              <a:ext uri="{FF2B5EF4-FFF2-40B4-BE49-F238E27FC236}">
                <a16:creationId xmlns:a16="http://schemas.microsoft.com/office/drawing/2014/main" id="{7F40D0C0-60E9-B417-12CC-BFA610B9A5DE}"/>
              </a:ext>
            </a:extLst>
          </p:cNvPr>
          <p:cNvSpPr txBox="1"/>
          <p:nvPr userDrawn="1"/>
        </p:nvSpPr>
        <p:spPr>
          <a:xfrm>
            <a:off x="-36430" y="432010"/>
            <a:ext cx="1522232" cy="284693"/>
          </a:xfrm>
          <a:prstGeom prst="rect">
            <a:avLst/>
          </a:prstGeom>
          <a:noFill/>
        </p:spPr>
        <p:txBody>
          <a:bodyPr wrap="square">
            <a:spAutoFit/>
          </a:bodyPr>
          <a:lstStyle/>
          <a:p>
            <a:pPr algn="r">
              <a:lnSpc>
                <a:spcPts val="1500"/>
              </a:lnSpc>
            </a:pPr>
            <a:r>
              <a:rPr lang="he" sz="1400" b="0" i="0" dirty="0">
                <a:solidFill>
                  <a:schemeClr val="tx1"/>
                </a:solidFill>
                <a:latin typeface="Calibri Light" panose="020F0302020204030204" pitchFamily="34" charset="0"/>
                <a:ea typeface="Ploni ML v2 AAA" pitchFamily="2" charset="-79"/>
                <a:cs typeface="Calibri Light" panose="020F0302020204030204" pitchFamily="34" charset="0"/>
              </a:rPr>
              <a:t>יחידה 1</a:t>
            </a:r>
            <a:endParaRPr lang="en-IL" sz="1400" b="0" i="0" dirty="0">
              <a:solidFill>
                <a:schemeClr val="tx1"/>
              </a:solidFill>
              <a:latin typeface="Calibri Light" panose="020F0302020204030204" pitchFamily="34" charset="0"/>
              <a:ea typeface="Ploni ML v2 AAA" pitchFamily="2" charset="-79"/>
              <a:cs typeface="Calibri Light" panose="020F0302020204030204" pitchFamily="34" charset="0"/>
            </a:endParaRPr>
          </a:p>
        </p:txBody>
      </p:sp>
      <p:sp>
        <p:nvSpPr>
          <p:cNvPr id="2" name="Google Shape;12;p2">
            <a:extLst>
              <a:ext uri="{FF2B5EF4-FFF2-40B4-BE49-F238E27FC236}">
                <a16:creationId xmlns:a16="http://schemas.microsoft.com/office/drawing/2014/main" id="{E25A2FC1-1255-FFB7-1A6D-2BC311597EDF}"/>
              </a:ext>
            </a:extLst>
          </p:cNvPr>
          <p:cNvSpPr txBox="1">
            <a:spLocks/>
          </p:cNvSpPr>
          <p:nvPr userDrawn="1"/>
        </p:nvSpPr>
        <p:spPr>
          <a:xfrm>
            <a:off x="212353" y="4651811"/>
            <a:ext cx="342086" cy="393600"/>
          </a:xfrm>
          <a:prstGeom prst="rect">
            <a:avLst/>
          </a:prstGeom>
        </p:spPr>
        <p:txBody>
          <a:bodyPr spcFirstLastPara="1" wrap="square" lIns="91425" tIns="91425" rIns="91425" bIns="91425" anchor="ctr"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200" b="0" i="0" u="none" strike="noStrike" cap="none">
                <a:solidFill>
                  <a:srgbClr val="000000"/>
                </a:solidFill>
                <a:latin typeface="Calibri" panose="020F0502020204030204" pitchFamily="34" charset="0"/>
                <a:ea typeface="Arial"/>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algn="r"/>
            <a:fld id="{00000000-1234-1234-1234-123412341234}" type="slidenum">
              <a:rPr lang="he" smtClean="0"/>
              <a:pPr algn="r"/>
              <a:t>‹#›</a:t>
            </a:fld>
            <a:endParaRPr lang="he" dirty="0"/>
          </a:p>
        </p:txBody>
      </p:sp>
    </p:spTree>
    <p:extLst>
      <p:ext uri="{BB962C8B-B14F-4D97-AF65-F5344CB8AC3E}">
        <p14:creationId xmlns:p14="http://schemas.microsoft.com/office/powerpoint/2010/main" val="3811512954"/>
      </p:ext>
    </p:extLst>
  </p:cSld>
  <p:clrMapOvr>
    <a:masterClrMapping/>
  </p:clrMapOvr>
  <p:extLst>
    <p:ext uri="{DCECCB84-F9BA-43D5-87BE-67443E8EF086}">
      <p15:sldGuideLst xmlns:p15="http://schemas.microsoft.com/office/powerpoint/2012/main">
        <p15:guide id="2" pos="226" userDrawn="1">
          <p15:clr>
            <a:srgbClr val="FBAE40"/>
          </p15:clr>
        </p15:guide>
        <p15:guide id="3" pos="553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60"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omments" Target="../comments/commen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omments" Target="../comments/comment4.xml"/><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0" name="Picture 19" descr="A pink square with white dots&#10;&#10;Description automatically generated with medium confidence">
            <a:extLst>
              <a:ext uri="{FF2B5EF4-FFF2-40B4-BE49-F238E27FC236}">
                <a16:creationId xmlns:a16="http://schemas.microsoft.com/office/drawing/2014/main" id="{5C88FBE2-6D40-9FFA-9E8E-966E540C7E10}"/>
              </a:ext>
            </a:extLst>
          </p:cNvPr>
          <p:cNvPicPr>
            <a:picLocks noChangeAspect="1"/>
          </p:cNvPicPr>
          <p:nvPr/>
        </p:nvPicPr>
        <p:blipFill>
          <a:blip r:embed="rId3"/>
          <a:stretch>
            <a:fillRect/>
          </a:stretch>
        </p:blipFill>
        <p:spPr>
          <a:xfrm>
            <a:off x="-8" y="1"/>
            <a:ext cx="9144007" cy="4022390"/>
          </a:xfrm>
          <a:prstGeom prst="rect">
            <a:avLst/>
          </a:prstGeom>
        </p:spPr>
      </p:pic>
      <p:sp>
        <p:nvSpPr>
          <p:cNvPr id="54" name="Google Shape;54;p13"/>
          <p:cNvSpPr txBox="1">
            <a:spLocks noGrp="1"/>
          </p:cNvSpPr>
          <p:nvPr>
            <p:ph type="ctrTitle" idx="4294967295"/>
          </p:nvPr>
        </p:nvSpPr>
        <p:spPr>
          <a:xfrm>
            <a:off x="0" y="2206625"/>
            <a:ext cx="9144000" cy="2051050"/>
          </a:xfrm>
          <a:prstGeom prst="rect">
            <a:avLst/>
          </a:prstGeom>
        </p:spPr>
        <p:txBody>
          <a:bodyPr spcFirstLastPara="1" wrap="square" lIns="91425" tIns="91425" rIns="91425" bIns="91425" anchor="b" anchorCtr="0">
            <a:normAutofit/>
          </a:bodyPr>
          <a:lstStyle/>
          <a:p>
            <a:pPr marL="0" lvl="0" indent="0" algn="ctr" rtl="1">
              <a:spcBef>
                <a:spcPts val="0"/>
              </a:spcBef>
              <a:spcAft>
                <a:spcPts val="0"/>
              </a:spcAft>
              <a:buNone/>
            </a:pPr>
            <a:br>
              <a:rPr lang="he-IL" dirty="0">
                <a:latin typeface="Calibri" panose="020F0502020204030204" pitchFamily="34" charset="0"/>
                <a:cs typeface="Calibri" panose="020F0502020204030204" pitchFamily="34" charset="0"/>
              </a:rPr>
            </a:br>
            <a:br>
              <a:rPr lang="he-IL"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endParaRPr b="1" dirty="0">
              <a:latin typeface="Calibri" panose="020F0502020204030204" pitchFamily="34" charset="0"/>
              <a:cs typeface="Calibri" panose="020F0502020204030204" pitchFamily="34" charset="0"/>
            </a:endParaRPr>
          </a:p>
        </p:txBody>
      </p:sp>
      <p:cxnSp>
        <p:nvCxnSpPr>
          <p:cNvPr id="9" name="מחבר ישר 5">
            <a:extLst>
              <a:ext uri="{FF2B5EF4-FFF2-40B4-BE49-F238E27FC236}">
                <a16:creationId xmlns:a16="http://schemas.microsoft.com/office/drawing/2014/main" id="{2EC321CE-401C-F0E3-CBCE-BDA22A384DF1}"/>
              </a:ext>
            </a:extLst>
          </p:cNvPr>
          <p:cNvCxnSpPr>
            <a:cxnSpLocks/>
          </p:cNvCxnSpPr>
          <p:nvPr/>
        </p:nvCxnSpPr>
        <p:spPr>
          <a:xfrm>
            <a:off x="-1" y="4022390"/>
            <a:ext cx="914400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07166D14-8CF7-AE4B-A22F-B229F5EAB78D}"/>
              </a:ext>
            </a:extLst>
          </p:cNvPr>
          <p:cNvGrpSpPr/>
          <p:nvPr/>
        </p:nvGrpSpPr>
        <p:grpSpPr>
          <a:xfrm>
            <a:off x="2554178" y="923937"/>
            <a:ext cx="4035644" cy="1692937"/>
            <a:chOff x="2377584" y="1773627"/>
            <a:chExt cx="3668769" cy="1539034"/>
          </a:xfrm>
        </p:grpSpPr>
        <p:sp>
          <p:nvSpPr>
            <p:cNvPr id="18" name="TextBox 17">
              <a:extLst>
                <a:ext uri="{FF2B5EF4-FFF2-40B4-BE49-F238E27FC236}">
                  <a16:creationId xmlns:a16="http://schemas.microsoft.com/office/drawing/2014/main" id="{EB8EBAC7-A475-D1E0-2FDB-2E88F52C5FE4}"/>
                </a:ext>
              </a:extLst>
            </p:cNvPr>
            <p:cNvSpPr txBox="1"/>
            <p:nvPr/>
          </p:nvSpPr>
          <p:spPr>
            <a:xfrm>
              <a:off x="2377584" y="2068644"/>
              <a:ext cx="2185949" cy="1155911"/>
            </a:xfrm>
            <a:prstGeom prst="rect">
              <a:avLst/>
            </a:prstGeom>
            <a:noFill/>
          </p:spPr>
          <p:txBody>
            <a:bodyPr wrap="square">
              <a:spAutoFit/>
            </a:bodyPr>
            <a:lstStyle/>
            <a:p>
              <a:pPr algn="r">
                <a:lnSpc>
                  <a:spcPts val="4500"/>
                </a:lnSpc>
              </a:pPr>
              <a:r>
                <a:rPr lang="iw" sz="5000" dirty="0">
                  <a:solidFill>
                    <a:schemeClr val="tx1"/>
                  </a:solidFill>
                  <a:latin typeface="Calibri Light" panose="020F0302020204030204" pitchFamily="34" charset="0"/>
                  <a:ea typeface="Ploni ML v2 AAA" pitchFamily="2" charset="-79"/>
                  <a:cs typeface="Calibri Light" panose="020F0302020204030204" pitchFamily="34" charset="0"/>
                </a:rPr>
                <a:t>אנחנו</a:t>
              </a:r>
              <a:r>
                <a:rPr lang="iw" sz="5000" b="1" dirty="0">
                  <a:solidFill>
                    <a:schemeClr val="tx1"/>
                  </a:solidFill>
                  <a:latin typeface="Calibri" panose="020F0502020204030204" pitchFamily="34" charset="0"/>
                  <a:ea typeface="Ploni ML v2 AAA" pitchFamily="2" charset="-79"/>
                  <a:cs typeface="Calibri" panose="020F0502020204030204" pitchFamily="34" charset="0"/>
                </a:rPr>
                <a:t> </a:t>
              </a:r>
              <a:br>
                <a:rPr lang="en-US" sz="5000" b="1" dirty="0">
                  <a:solidFill>
                    <a:schemeClr val="tx1"/>
                  </a:solidFill>
                  <a:latin typeface="Calibri" panose="020F0502020204030204" pitchFamily="34" charset="0"/>
                  <a:ea typeface="Ploni ML v2 AAA" pitchFamily="2" charset="-79"/>
                  <a:cs typeface="Calibri" panose="020F0502020204030204" pitchFamily="34" charset="0"/>
                </a:rPr>
              </a:br>
              <a:r>
                <a:rPr lang="iw" sz="5000" b="1" dirty="0">
                  <a:solidFill>
                    <a:schemeClr val="tx1"/>
                  </a:solidFill>
                  <a:latin typeface="Calibri" panose="020F0502020204030204" pitchFamily="34" charset="0"/>
                  <a:ea typeface="Ploni ML v2 AAA" pitchFamily="2" charset="-79"/>
                  <a:cs typeface="Calibri" panose="020F0502020204030204" pitchFamily="34" charset="0"/>
                </a:rPr>
                <a:t>על המפה</a:t>
              </a:r>
              <a:endParaRPr lang="en-IL" sz="5000" b="1" dirty="0">
                <a:solidFill>
                  <a:schemeClr val="tx1"/>
                </a:solidFill>
                <a:latin typeface="Calibri" panose="020F0502020204030204" pitchFamily="34" charset="0"/>
                <a:ea typeface="Ploni ML v2 AAA" pitchFamily="2" charset="-79"/>
                <a:cs typeface="Calibri" panose="020F0502020204030204" pitchFamily="34" charset="0"/>
              </a:endParaRPr>
            </a:p>
          </p:txBody>
        </p:sp>
        <p:pic>
          <p:nvPicPr>
            <p:cNvPr id="25" name="Picture 24" descr="A map with a pin on it&#10;&#10;Description automatically generated">
              <a:extLst>
                <a:ext uri="{FF2B5EF4-FFF2-40B4-BE49-F238E27FC236}">
                  <a16:creationId xmlns:a16="http://schemas.microsoft.com/office/drawing/2014/main" id="{7D7E14FE-E567-7A00-4FE4-D339E3CDAFEC}"/>
                </a:ext>
              </a:extLst>
            </p:cNvPr>
            <p:cNvPicPr>
              <a:picLocks noChangeAspect="1"/>
            </p:cNvPicPr>
            <p:nvPr/>
          </p:nvPicPr>
          <p:blipFill>
            <a:blip r:embed="rId4"/>
            <a:stretch>
              <a:fillRect/>
            </a:stretch>
          </p:blipFill>
          <p:spPr>
            <a:xfrm>
              <a:off x="4576230" y="1773627"/>
              <a:ext cx="1470123" cy="1539034"/>
            </a:xfrm>
            <a:prstGeom prst="rect">
              <a:avLst/>
            </a:prstGeom>
          </p:spPr>
        </p:pic>
      </p:grpSp>
      <p:pic>
        <p:nvPicPr>
          <p:cNvPr id="34" name="תמונה 19">
            <a:extLst>
              <a:ext uri="{FF2B5EF4-FFF2-40B4-BE49-F238E27FC236}">
                <a16:creationId xmlns:a16="http://schemas.microsoft.com/office/drawing/2014/main" id="{59CD899F-A2E9-A9E8-5E04-38F55F3D896E}"/>
              </a:ext>
            </a:extLst>
          </p:cNvPr>
          <p:cNvPicPr>
            <a:picLocks noChangeAspect="1"/>
          </p:cNvPicPr>
          <p:nvPr/>
        </p:nvPicPr>
        <p:blipFill rotWithShape="1">
          <a:blip r:embed="rId5">
            <a:extLst>
              <a:ext uri="{28A0092B-C50C-407E-A947-70E740481C1C}">
                <a14:useLocalDpi xmlns:a14="http://schemas.microsoft.com/office/drawing/2010/main" val="0"/>
              </a:ext>
            </a:extLst>
          </a:blip>
          <a:srcRect l="1" t="39783" r="625" b="42882"/>
          <a:stretch/>
        </p:blipFill>
        <p:spPr>
          <a:xfrm>
            <a:off x="810502" y="3302156"/>
            <a:ext cx="7522985" cy="738143"/>
          </a:xfrm>
          <a:prstGeom prst="rect">
            <a:avLst/>
          </a:prstGeom>
        </p:spPr>
      </p:pic>
      <p:grpSp>
        <p:nvGrpSpPr>
          <p:cNvPr id="39" name="Group 38">
            <a:extLst>
              <a:ext uri="{FF2B5EF4-FFF2-40B4-BE49-F238E27FC236}">
                <a16:creationId xmlns:a16="http://schemas.microsoft.com/office/drawing/2014/main" id="{69BEEBA6-6876-CA45-FD0D-2C11783FB06D}"/>
              </a:ext>
            </a:extLst>
          </p:cNvPr>
          <p:cNvGrpSpPr/>
          <p:nvPr/>
        </p:nvGrpSpPr>
        <p:grpSpPr>
          <a:xfrm>
            <a:off x="233231" y="257346"/>
            <a:ext cx="1205345" cy="1205345"/>
            <a:chOff x="241300" y="224137"/>
            <a:chExt cx="1325880" cy="1325880"/>
          </a:xfrm>
        </p:grpSpPr>
        <p:sp>
          <p:nvSpPr>
            <p:cNvPr id="36" name="Oval 35">
              <a:extLst>
                <a:ext uri="{FF2B5EF4-FFF2-40B4-BE49-F238E27FC236}">
                  <a16:creationId xmlns:a16="http://schemas.microsoft.com/office/drawing/2014/main" id="{64A6F953-3184-D23A-5C72-A6EAC6847F20}"/>
                </a:ext>
              </a:extLst>
            </p:cNvPr>
            <p:cNvSpPr/>
            <p:nvPr/>
          </p:nvSpPr>
          <p:spPr>
            <a:xfrm>
              <a:off x="318347" y="291465"/>
              <a:ext cx="1188720" cy="118872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sp>
          <p:nvSpPr>
            <p:cNvPr id="14" name="TextBox 13">
              <a:extLst>
                <a:ext uri="{FF2B5EF4-FFF2-40B4-BE49-F238E27FC236}">
                  <a16:creationId xmlns:a16="http://schemas.microsoft.com/office/drawing/2014/main" id="{BB44FB2F-B4A9-43F0-7B45-3CF0DB2E4340}"/>
                </a:ext>
              </a:extLst>
            </p:cNvPr>
            <p:cNvSpPr txBox="1"/>
            <p:nvPr/>
          </p:nvSpPr>
          <p:spPr>
            <a:xfrm>
              <a:off x="295485" y="462429"/>
              <a:ext cx="1188721" cy="584571"/>
            </a:xfrm>
            <a:prstGeom prst="rect">
              <a:avLst/>
            </a:prstGeom>
            <a:noFill/>
          </p:spPr>
          <p:txBody>
            <a:bodyPr wrap="square">
              <a:spAutoFit/>
            </a:bodyPr>
            <a:lstStyle/>
            <a:p>
              <a:pPr algn="ctr">
                <a:lnSpc>
                  <a:spcPts val="1700"/>
                </a:lnSpc>
              </a:pPr>
              <a:r>
                <a:rPr lang="he-IL" sz="1700" dirty="0">
                  <a:solidFill>
                    <a:schemeClr val="bg1"/>
                  </a:solidFill>
                  <a:latin typeface="Calibri Light" panose="020F0302020204030204" pitchFamily="34" charset="0"/>
                  <a:cs typeface="Calibri Light" panose="020F0302020204030204" pitchFamily="34" charset="0"/>
                </a:rPr>
                <a:t>עיר שטוב </a:t>
              </a:r>
              <a:br>
                <a:rPr lang="en-US" sz="1700" dirty="0">
                  <a:solidFill>
                    <a:schemeClr val="bg1"/>
                  </a:solidFill>
                  <a:latin typeface="Calibri Light" panose="020F0302020204030204" pitchFamily="34" charset="0"/>
                  <a:cs typeface="Calibri Light" panose="020F0302020204030204" pitchFamily="34" charset="0"/>
                </a:rPr>
              </a:br>
              <a:r>
                <a:rPr lang="he-IL" sz="1700" dirty="0">
                  <a:solidFill>
                    <a:schemeClr val="bg1"/>
                  </a:solidFill>
                  <a:latin typeface="Calibri Light" panose="020F0302020204030204" pitchFamily="34" charset="0"/>
                  <a:cs typeface="Calibri Light" panose="020F0302020204030204" pitchFamily="34" charset="0"/>
                </a:rPr>
                <a:t>לחיות בה</a:t>
              </a:r>
              <a:endParaRPr lang="en-IL" sz="1700" dirty="0">
                <a:solidFill>
                  <a:schemeClr val="bg1"/>
                </a:solidFill>
                <a:latin typeface="Calibri Light" panose="020F0302020204030204" pitchFamily="34" charset="0"/>
                <a:cs typeface="Calibri Light" panose="020F0302020204030204" pitchFamily="34" charset="0"/>
              </a:endParaRPr>
            </a:p>
          </p:txBody>
        </p:sp>
        <p:cxnSp>
          <p:nvCxnSpPr>
            <p:cNvPr id="27" name="Straight Connector 26">
              <a:extLst>
                <a:ext uri="{FF2B5EF4-FFF2-40B4-BE49-F238E27FC236}">
                  <a16:creationId xmlns:a16="http://schemas.microsoft.com/office/drawing/2014/main" id="{522294F8-F1D8-04D8-F326-3928CE2A2617}"/>
                </a:ext>
              </a:extLst>
            </p:cNvPr>
            <p:cNvCxnSpPr>
              <a:cxnSpLocks/>
            </p:cNvCxnSpPr>
            <p:nvPr/>
          </p:nvCxnSpPr>
          <p:spPr>
            <a:xfrm>
              <a:off x="450410" y="1009066"/>
              <a:ext cx="8631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BB8E570-66EC-C78C-9A8D-CFB23A3B81A5}"/>
                </a:ext>
              </a:extLst>
            </p:cNvPr>
            <p:cNvSpPr txBox="1"/>
            <p:nvPr/>
          </p:nvSpPr>
          <p:spPr>
            <a:xfrm>
              <a:off x="374648" y="959702"/>
              <a:ext cx="1030393" cy="406265"/>
            </a:xfrm>
            <a:prstGeom prst="rect">
              <a:avLst/>
            </a:prstGeom>
            <a:noFill/>
          </p:spPr>
          <p:txBody>
            <a:bodyPr wrap="square">
              <a:spAutoFit/>
            </a:bodyPr>
            <a:lstStyle/>
            <a:p>
              <a:pPr algn="ctr"/>
              <a:r>
                <a:rPr lang="he-IL" sz="1800" b="1" dirty="0">
                  <a:solidFill>
                    <a:schemeClr val="accent3"/>
                  </a:solidFill>
                  <a:latin typeface="Calibri" panose="020F0502020204030204" pitchFamily="34" charset="0"/>
                  <a:cs typeface="Calibri" panose="020F0502020204030204" pitchFamily="34" charset="0"/>
                </a:rPr>
                <a:t>יחידה 1</a:t>
              </a:r>
              <a:endParaRPr lang="en-IL" sz="1800" b="1" dirty="0">
                <a:solidFill>
                  <a:schemeClr val="accent3"/>
                </a:solidFill>
              </a:endParaRPr>
            </a:p>
          </p:txBody>
        </p:sp>
        <p:sp>
          <p:nvSpPr>
            <p:cNvPr id="37" name="Oval 36">
              <a:extLst>
                <a:ext uri="{FF2B5EF4-FFF2-40B4-BE49-F238E27FC236}">
                  <a16:creationId xmlns:a16="http://schemas.microsoft.com/office/drawing/2014/main" id="{EAFBD9DC-DF52-DC62-C950-AC689E04CB4A}"/>
                </a:ext>
              </a:extLst>
            </p:cNvPr>
            <p:cNvSpPr/>
            <p:nvPr/>
          </p:nvSpPr>
          <p:spPr>
            <a:xfrm>
              <a:off x="241300" y="224137"/>
              <a:ext cx="1325880" cy="132588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grpSp>
      <p:pic>
        <p:nvPicPr>
          <p:cNvPr id="3" name="Picture 2" descr="A colorful logo on a black background&#10;&#10;Description automatically generated">
            <a:extLst>
              <a:ext uri="{FF2B5EF4-FFF2-40B4-BE49-F238E27FC236}">
                <a16:creationId xmlns:a16="http://schemas.microsoft.com/office/drawing/2014/main" id="{6F04BFD6-939D-2221-73E7-EA6568905A85}"/>
              </a:ext>
            </a:extLst>
          </p:cNvPr>
          <p:cNvPicPr>
            <a:picLocks noChangeAspect="1"/>
          </p:cNvPicPr>
          <p:nvPr/>
        </p:nvPicPr>
        <p:blipFill>
          <a:blip r:embed="rId6"/>
          <a:stretch>
            <a:fillRect/>
          </a:stretch>
        </p:blipFill>
        <p:spPr>
          <a:xfrm>
            <a:off x="6436904" y="4350544"/>
            <a:ext cx="1201696" cy="610035"/>
          </a:xfrm>
          <a:prstGeom prst="rect">
            <a:avLst/>
          </a:prstGeom>
        </p:spPr>
      </p:pic>
      <p:cxnSp>
        <p:nvCxnSpPr>
          <p:cNvPr id="5" name="Straight Connector 4">
            <a:extLst>
              <a:ext uri="{FF2B5EF4-FFF2-40B4-BE49-F238E27FC236}">
                <a16:creationId xmlns:a16="http://schemas.microsoft.com/office/drawing/2014/main" id="{F38B7C87-1D29-AAF4-8AF8-868DB6D7C2D6}"/>
              </a:ext>
            </a:extLst>
          </p:cNvPr>
          <p:cNvCxnSpPr/>
          <p:nvPr/>
        </p:nvCxnSpPr>
        <p:spPr>
          <a:xfrm>
            <a:off x="6057900" y="4202223"/>
            <a:ext cx="0" cy="78219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A blue text on a black background&#10;&#10;Description automatically generated">
            <a:extLst>
              <a:ext uri="{FF2B5EF4-FFF2-40B4-BE49-F238E27FC236}">
                <a16:creationId xmlns:a16="http://schemas.microsoft.com/office/drawing/2014/main" id="{B9CC736B-F934-F908-1F2B-FD2E0D111257}"/>
              </a:ext>
            </a:extLst>
          </p:cNvPr>
          <p:cNvPicPr>
            <a:picLocks noChangeAspect="1"/>
          </p:cNvPicPr>
          <p:nvPr/>
        </p:nvPicPr>
        <p:blipFill>
          <a:blip r:embed="rId7"/>
          <a:stretch>
            <a:fillRect/>
          </a:stretch>
        </p:blipFill>
        <p:spPr>
          <a:xfrm>
            <a:off x="4486045" y="4470838"/>
            <a:ext cx="1358528" cy="551232"/>
          </a:xfrm>
          <a:prstGeom prst="rect">
            <a:avLst/>
          </a:prstGeom>
        </p:spPr>
      </p:pic>
      <p:cxnSp>
        <p:nvCxnSpPr>
          <p:cNvPr id="10" name="Straight Connector 9">
            <a:extLst>
              <a:ext uri="{FF2B5EF4-FFF2-40B4-BE49-F238E27FC236}">
                <a16:creationId xmlns:a16="http://schemas.microsoft.com/office/drawing/2014/main" id="{9F891BC9-8867-1F1A-3D1A-4F8D099B157B}"/>
              </a:ext>
            </a:extLst>
          </p:cNvPr>
          <p:cNvCxnSpPr/>
          <p:nvPr/>
        </p:nvCxnSpPr>
        <p:spPr>
          <a:xfrm>
            <a:off x="4297680" y="4202223"/>
            <a:ext cx="0" cy="78219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11" descr="A black and white text&#10;&#10;Description automatically generated">
            <a:extLst>
              <a:ext uri="{FF2B5EF4-FFF2-40B4-BE49-F238E27FC236}">
                <a16:creationId xmlns:a16="http://schemas.microsoft.com/office/drawing/2014/main" id="{EB81D309-1720-1263-0009-24277BFDDB60}"/>
              </a:ext>
            </a:extLst>
          </p:cNvPr>
          <p:cNvPicPr>
            <a:picLocks noChangeAspect="1"/>
          </p:cNvPicPr>
          <p:nvPr/>
        </p:nvPicPr>
        <p:blipFill>
          <a:blip r:embed="rId8"/>
          <a:stretch>
            <a:fillRect/>
          </a:stretch>
        </p:blipFill>
        <p:spPr>
          <a:xfrm>
            <a:off x="3421666" y="4341757"/>
            <a:ext cx="535869" cy="632434"/>
          </a:xfrm>
          <a:prstGeom prst="rect">
            <a:avLst/>
          </a:prstGeom>
        </p:spPr>
      </p:pic>
      <p:cxnSp>
        <p:nvCxnSpPr>
          <p:cNvPr id="13" name="Straight Connector 12">
            <a:extLst>
              <a:ext uri="{FF2B5EF4-FFF2-40B4-BE49-F238E27FC236}">
                <a16:creationId xmlns:a16="http://schemas.microsoft.com/office/drawing/2014/main" id="{B654C313-4FFC-7B15-0877-3AC93AA561BB}"/>
              </a:ext>
            </a:extLst>
          </p:cNvPr>
          <p:cNvCxnSpPr/>
          <p:nvPr/>
        </p:nvCxnSpPr>
        <p:spPr>
          <a:xfrm>
            <a:off x="3086100" y="4202223"/>
            <a:ext cx="0" cy="78219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A4FF7E6-C2D5-1BEA-2DFF-A3A8F4372F23}"/>
              </a:ext>
            </a:extLst>
          </p:cNvPr>
          <p:cNvSpPr txBox="1"/>
          <p:nvPr/>
        </p:nvSpPr>
        <p:spPr>
          <a:xfrm>
            <a:off x="692319" y="4378601"/>
            <a:ext cx="2207854" cy="492443"/>
          </a:xfrm>
          <a:prstGeom prst="rect">
            <a:avLst/>
          </a:prstGeom>
          <a:noFill/>
        </p:spPr>
        <p:txBody>
          <a:bodyPr wrap="square">
            <a:spAutoFit/>
          </a:bodyPr>
          <a:lstStyle/>
          <a:p>
            <a:pPr algn="r" rtl="1"/>
            <a:r>
              <a:rPr lang="he-IL" sz="1300" u="none" strike="noStrike" dirty="0" err="1">
                <a:solidFill>
                  <a:srgbClr val="000000"/>
                </a:solidFill>
                <a:effectLst/>
                <a:latin typeface="Calibri" panose="020F0502020204030204" pitchFamily="34" charset="0"/>
                <a:cs typeface="Calibri" panose="020F0502020204030204" pitchFamily="34" charset="0"/>
              </a:rPr>
              <a:t>התכנית</a:t>
            </a:r>
            <a:r>
              <a:rPr lang="he-IL" sz="1300" u="none" strike="noStrike" dirty="0">
                <a:solidFill>
                  <a:srgbClr val="000000"/>
                </a:solidFill>
                <a:effectLst/>
                <a:latin typeface="Calibri" panose="020F0502020204030204" pitchFamily="34" charset="0"/>
                <a:cs typeface="Calibri" panose="020F0502020204030204" pitchFamily="34" charset="0"/>
              </a:rPr>
              <a:t> בתמיכת </a:t>
            </a:r>
            <a:br>
              <a:rPr lang="en-US" sz="1300" u="none" strike="noStrike" dirty="0">
                <a:solidFill>
                  <a:srgbClr val="000000"/>
                </a:solidFill>
                <a:effectLst/>
                <a:latin typeface="Calibri" panose="020F0502020204030204" pitchFamily="34" charset="0"/>
                <a:cs typeface="Calibri" panose="020F0502020204030204" pitchFamily="34" charset="0"/>
              </a:rPr>
            </a:br>
            <a:r>
              <a:rPr lang="he-IL" sz="1300" u="none" strike="noStrike" dirty="0">
                <a:solidFill>
                  <a:srgbClr val="000000"/>
                </a:solidFill>
                <a:effectLst/>
                <a:latin typeface="Calibri" panose="020F0502020204030204" pitchFamily="34" charset="0"/>
                <a:cs typeface="Calibri" panose="020F0502020204030204" pitchFamily="34" charset="0"/>
              </a:rPr>
              <a:t>המשרד להגנת הסביבה</a:t>
            </a:r>
            <a:endParaRPr lang="en-IL" sz="1300"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5"/>
          <p:cNvSpPr txBox="1">
            <a:spLocks noGrp="1"/>
          </p:cNvSpPr>
          <p:nvPr>
            <p:ph type="title" idx="4294967295"/>
          </p:nvPr>
        </p:nvSpPr>
        <p:spPr>
          <a:xfrm>
            <a:off x="5985933" y="651405"/>
            <a:ext cx="2926292" cy="5715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iw" sz="3000" dirty="0">
                <a:latin typeface="Calibri" panose="020F0502020204030204" pitchFamily="34" charset="0"/>
                <a:cs typeface="Calibri" panose="020F0502020204030204" pitchFamily="34" charset="0"/>
              </a:rPr>
              <a:t>מה ביחידה</a:t>
            </a:r>
            <a:r>
              <a:rPr lang="he" sz="3000" dirty="0">
                <a:latin typeface="Calibri" panose="020F0502020204030204" pitchFamily="34" charset="0"/>
                <a:cs typeface="Calibri" panose="020F0502020204030204" pitchFamily="34" charset="0"/>
              </a:rPr>
              <a:t>?</a:t>
            </a:r>
            <a:endParaRPr sz="3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E5BCD8F-53B8-296A-5BED-494E7B09AA98}"/>
              </a:ext>
            </a:extLst>
          </p:cNvPr>
          <p:cNvSpPr txBox="1"/>
          <p:nvPr/>
        </p:nvSpPr>
        <p:spPr>
          <a:xfrm>
            <a:off x="5342466" y="1222905"/>
            <a:ext cx="3544358" cy="2547236"/>
          </a:xfrm>
          <a:prstGeom prst="rect">
            <a:avLst/>
          </a:prstGeom>
          <a:noFill/>
        </p:spPr>
        <p:txBody>
          <a:bodyPr wrap="square">
            <a:spAutoFit/>
          </a:bodyPr>
          <a:lstStyle/>
          <a:p>
            <a:pPr marL="0" lvl="0" indent="0" algn="r" rtl="1">
              <a:lnSpc>
                <a:spcPts val="1600"/>
              </a:lnSpc>
              <a:spcBef>
                <a:spcPts val="0"/>
              </a:spcBef>
              <a:buSzPts val="688"/>
              <a:buNone/>
            </a:pPr>
            <a:r>
              <a:rPr lang="he-IL" sz="1300" dirty="0">
                <a:solidFill>
                  <a:schemeClr val="dk1"/>
                </a:solidFill>
                <a:latin typeface="Calibri Light" panose="020F0302020204030204" pitchFamily="34" charset="0"/>
                <a:ea typeface="Gisha"/>
                <a:cs typeface="Calibri Light" panose="020F0302020204030204" pitchFamily="34" charset="0"/>
                <a:sym typeface="Gisha"/>
              </a:rPr>
              <a:t>עבודה עצמאית בקבוצות, בנושא מפת </a:t>
            </a:r>
            <a:r>
              <a:rPr lang="he-IL" sz="1300" dirty="0" err="1">
                <a:solidFill>
                  <a:schemeClr val="dk1"/>
                </a:solidFill>
                <a:latin typeface="Calibri Light" panose="020F0302020204030204" pitchFamily="34" charset="0"/>
                <a:ea typeface="Gisha"/>
                <a:cs typeface="Calibri Light" panose="020F0302020204030204" pitchFamily="34" charset="0"/>
                <a:sym typeface="Gisha"/>
              </a:rPr>
              <a:t>התצ"א</a:t>
            </a:r>
            <a:r>
              <a:rPr lang="he-IL" sz="1300" dirty="0">
                <a:solidFill>
                  <a:schemeClr val="dk1"/>
                </a:solidFill>
                <a:latin typeface="Calibri Light" panose="020F0302020204030204" pitchFamily="34" charset="0"/>
                <a:ea typeface="Gisha"/>
                <a:cs typeface="Calibri Light" panose="020F0302020204030204" pitchFamily="34" charset="0"/>
                <a:sym typeface="Gisha"/>
              </a:rPr>
              <a:t> </a:t>
            </a:r>
            <a:br>
              <a:rPr lang="en-US" sz="1300" dirty="0">
                <a:solidFill>
                  <a:schemeClr val="dk1"/>
                </a:solidFill>
                <a:latin typeface="Calibri Light" panose="020F0302020204030204" pitchFamily="34" charset="0"/>
                <a:ea typeface="Gisha"/>
                <a:cs typeface="Calibri Light" panose="020F0302020204030204" pitchFamily="34" charset="0"/>
                <a:sym typeface="Gisha"/>
              </a:rPr>
            </a:br>
            <a:r>
              <a:rPr lang="he-IL" sz="1300" dirty="0">
                <a:solidFill>
                  <a:schemeClr val="dk1"/>
                </a:solidFill>
                <a:latin typeface="Calibri Light" panose="020F0302020204030204" pitchFamily="34" charset="0"/>
                <a:ea typeface="Gisha"/>
                <a:cs typeface="Calibri Light" panose="020F0302020204030204" pitchFamily="34" charset="0"/>
                <a:sym typeface="Gisha"/>
              </a:rPr>
              <a:t>(תצלום אויר) של שכונת בית הספר, </a:t>
            </a:r>
            <a:br>
              <a:rPr lang="en-US" sz="1300" dirty="0">
                <a:solidFill>
                  <a:schemeClr val="dk1"/>
                </a:solidFill>
                <a:latin typeface="Calibri Light" panose="020F0302020204030204" pitchFamily="34" charset="0"/>
                <a:ea typeface="Gisha"/>
                <a:cs typeface="Calibri Light" panose="020F0302020204030204" pitchFamily="34" charset="0"/>
                <a:sym typeface="Gisha"/>
              </a:rPr>
            </a:br>
            <a:r>
              <a:rPr lang="he-IL" sz="1300" dirty="0">
                <a:solidFill>
                  <a:schemeClr val="dk1"/>
                </a:solidFill>
                <a:latin typeface="Calibri Light" panose="020F0302020204030204" pitchFamily="34" charset="0"/>
                <a:ea typeface="Gisha"/>
                <a:cs typeface="Calibri Light" panose="020F0302020204030204" pitchFamily="34" charset="0"/>
                <a:sym typeface="Gisha"/>
              </a:rPr>
              <a:t>בקבוצות קטנות </a:t>
            </a:r>
            <a:r>
              <a:rPr lang="en-US" sz="1300" dirty="0">
                <a:solidFill>
                  <a:schemeClr val="dk1"/>
                </a:solidFill>
                <a:latin typeface="Calibri Light" panose="020F0302020204030204" pitchFamily="34" charset="0"/>
                <a:ea typeface="Gisha"/>
                <a:cs typeface="Calibri Light" panose="020F0302020204030204" pitchFamily="34" charset="0"/>
                <a:sym typeface="Gisha"/>
              </a:rPr>
              <a:t> </a:t>
            </a:r>
            <a:r>
              <a:rPr lang="he-IL" sz="1300" dirty="0">
                <a:solidFill>
                  <a:schemeClr val="dk1"/>
                </a:solidFill>
                <a:latin typeface="Calibri Light" panose="020F0302020204030204" pitchFamily="34" charset="0"/>
                <a:ea typeface="Gisha"/>
                <a:cs typeface="Calibri Light" panose="020F0302020204030204" pitchFamily="34" charset="0"/>
                <a:sym typeface="Gisha"/>
              </a:rPr>
              <a:t>(3-4 תלמידים).</a:t>
            </a:r>
            <a:br>
              <a:rPr lang="en-US" sz="1300" dirty="0">
                <a:solidFill>
                  <a:schemeClr val="dk1"/>
                </a:solidFill>
                <a:latin typeface="Calibri Light" panose="020F0302020204030204" pitchFamily="34" charset="0"/>
                <a:ea typeface="Gisha"/>
                <a:cs typeface="Calibri Light" panose="020F0302020204030204" pitchFamily="34" charset="0"/>
                <a:sym typeface="Gisha"/>
              </a:rPr>
            </a:br>
            <a:br>
              <a:rPr lang="he-IL" sz="1300" dirty="0">
                <a:solidFill>
                  <a:schemeClr val="dk1"/>
                </a:solidFill>
                <a:latin typeface="Calibri Light" panose="020F0302020204030204" pitchFamily="34" charset="0"/>
                <a:ea typeface="Gisha"/>
                <a:cs typeface="Calibri Light" panose="020F0302020204030204" pitchFamily="34" charset="0"/>
                <a:sym typeface="Gisha"/>
              </a:rPr>
            </a:br>
            <a:r>
              <a:rPr lang="he-IL" sz="1300" dirty="0">
                <a:solidFill>
                  <a:schemeClr val="dk1"/>
                </a:solidFill>
                <a:latin typeface="Calibri Light" panose="020F0302020204030204" pitchFamily="34" charset="0"/>
                <a:ea typeface="Gisha"/>
                <a:cs typeface="Calibri Light" panose="020F0302020204030204" pitchFamily="34" charset="0"/>
                <a:sym typeface="Gisha"/>
              </a:rPr>
              <a:t>כל קבוצה מבצעת את שלושת המשימות, </a:t>
            </a:r>
            <a:br>
              <a:rPr lang="en-US" sz="1300" dirty="0">
                <a:solidFill>
                  <a:schemeClr val="dk1"/>
                </a:solidFill>
                <a:latin typeface="Calibri Light" panose="020F0302020204030204" pitchFamily="34" charset="0"/>
                <a:ea typeface="Gisha"/>
                <a:cs typeface="Calibri Light" panose="020F0302020204030204" pitchFamily="34" charset="0"/>
                <a:sym typeface="Gisha"/>
              </a:rPr>
            </a:br>
            <a:r>
              <a:rPr lang="he-IL" sz="1300" dirty="0">
                <a:solidFill>
                  <a:schemeClr val="dk1"/>
                </a:solidFill>
                <a:latin typeface="Calibri Light" panose="020F0302020204030204" pitchFamily="34" charset="0"/>
                <a:ea typeface="Gisha"/>
                <a:cs typeface="Calibri Light" panose="020F0302020204030204" pitchFamily="34" charset="0"/>
                <a:sym typeface="Gisha"/>
              </a:rPr>
              <a:t>הסדר אינו מחייב - אך יש להגיע למפה הגדולה של הכיתה (משימה 2) לסירוגין, ולא כולם יחד.</a:t>
            </a:r>
            <a:br>
              <a:rPr lang="en-US" sz="1300" dirty="0">
                <a:solidFill>
                  <a:schemeClr val="dk1"/>
                </a:solidFill>
                <a:latin typeface="Calibri Light" panose="020F0302020204030204" pitchFamily="34" charset="0"/>
                <a:ea typeface="Gisha"/>
                <a:cs typeface="Calibri Light" panose="020F0302020204030204" pitchFamily="34" charset="0"/>
                <a:sym typeface="Gisha"/>
              </a:rPr>
            </a:br>
            <a:endParaRPr lang="he-IL" sz="1300" dirty="0">
              <a:solidFill>
                <a:schemeClr val="dk1"/>
              </a:solidFill>
              <a:latin typeface="Calibri Light" panose="020F0302020204030204" pitchFamily="34" charset="0"/>
              <a:ea typeface="Gisha"/>
              <a:cs typeface="Calibri Light" panose="020F0302020204030204" pitchFamily="34" charset="0"/>
              <a:sym typeface="Gisha"/>
            </a:endParaRPr>
          </a:p>
          <a:p>
            <a:pPr marL="0" lvl="0" indent="0" algn="r" rtl="1">
              <a:lnSpc>
                <a:spcPts val="1600"/>
              </a:lnSpc>
              <a:spcBef>
                <a:spcPts val="0"/>
              </a:spcBef>
              <a:buSzPts val="688"/>
              <a:buNone/>
            </a:pPr>
            <a:r>
              <a:rPr lang="he-IL" sz="1300" b="1" dirty="0">
                <a:solidFill>
                  <a:schemeClr val="dk1"/>
                </a:solidFill>
                <a:latin typeface="Calibri" panose="020F0502020204030204" pitchFamily="34" charset="0"/>
                <a:ea typeface="Gisha"/>
                <a:cs typeface="Calibri" panose="020F0502020204030204" pitchFamily="34" charset="0"/>
                <a:sym typeface="Gisha"/>
              </a:rPr>
              <a:t>אורך כל משימה: </a:t>
            </a:r>
            <a:r>
              <a:rPr lang="he-IL" sz="1300" dirty="0">
                <a:solidFill>
                  <a:schemeClr val="dk1"/>
                </a:solidFill>
                <a:latin typeface="Calibri Light" panose="020F0302020204030204" pitchFamily="34" charset="0"/>
                <a:ea typeface="Gisha"/>
                <a:cs typeface="Calibri Light" panose="020F0302020204030204" pitchFamily="34" charset="0"/>
                <a:sym typeface="Gisha"/>
              </a:rPr>
              <a:t>10 דקות. </a:t>
            </a:r>
            <a:br>
              <a:rPr lang="en-US" sz="1300" dirty="0">
                <a:solidFill>
                  <a:schemeClr val="dk1"/>
                </a:solidFill>
                <a:latin typeface="Calibri Light" panose="020F0302020204030204" pitchFamily="34" charset="0"/>
                <a:ea typeface="Gisha"/>
                <a:cs typeface="Calibri Light" panose="020F0302020204030204" pitchFamily="34" charset="0"/>
                <a:sym typeface="Gisha"/>
              </a:rPr>
            </a:br>
            <a:endParaRPr lang="he-IL" sz="1300" dirty="0">
              <a:solidFill>
                <a:schemeClr val="dk1"/>
              </a:solidFill>
              <a:latin typeface="Calibri Light" panose="020F0302020204030204" pitchFamily="34" charset="0"/>
              <a:ea typeface="Gisha"/>
              <a:cs typeface="Calibri Light" panose="020F0302020204030204" pitchFamily="34" charset="0"/>
              <a:sym typeface="Gisha"/>
            </a:endParaRPr>
          </a:p>
          <a:p>
            <a:pPr marL="0" lvl="0" indent="0" algn="r" rtl="1">
              <a:lnSpc>
                <a:spcPts val="1600"/>
              </a:lnSpc>
              <a:spcBef>
                <a:spcPts val="0"/>
              </a:spcBef>
              <a:buSzPts val="688"/>
              <a:buNone/>
            </a:pPr>
            <a:r>
              <a:rPr lang="he-IL" sz="1300" dirty="0">
                <a:solidFill>
                  <a:schemeClr val="dk1"/>
                </a:solidFill>
                <a:latin typeface="Calibri Light" panose="020F0302020204030204" pitchFamily="34" charset="0"/>
                <a:ea typeface="Gisha"/>
                <a:cs typeface="Calibri Light" panose="020F0302020204030204" pitchFamily="34" charset="0"/>
                <a:sym typeface="Gisha"/>
              </a:rPr>
              <a:t>בסוף השיעור חוזרים למליאה ומציגים את האתגר </a:t>
            </a:r>
            <a:br>
              <a:rPr lang="en-US" sz="1300" dirty="0">
                <a:solidFill>
                  <a:schemeClr val="dk1"/>
                </a:solidFill>
                <a:latin typeface="Calibri Light" panose="020F0302020204030204" pitchFamily="34" charset="0"/>
                <a:ea typeface="Gisha"/>
                <a:cs typeface="Calibri Light" panose="020F0302020204030204" pitchFamily="34" charset="0"/>
                <a:sym typeface="Gisha"/>
              </a:rPr>
            </a:br>
            <a:r>
              <a:rPr lang="he-IL" sz="1300" dirty="0">
                <a:solidFill>
                  <a:schemeClr val="dk1"/>
                </a:solidFill>
                <a:latin typeface="Calibri Light" panose="020F0302020204030204" pitchFamily="34" charset="0"/>
                <a:ea typeface="Gisha"/>
                <a:cs typeface="Calibri Light" panose="020F0302020204030204" pitchFamily="34" charset="0"/>
                <a:sym typeface="Gisha"/>
              </a:rPr>
              <a:t>שילווה את </a:t>
            </a:r>
            <a:r>
              <a:rPr lang="he-IL" sz="1300" dirty="0" err="1">
                <a:solidFill>
                  <a:schemeClr val="dk1"/>
                </a:solidFill>
                <a:latin typeface="Calibri Light" panose="020F0302020204030204" pitchFamily="34" charset="0"/>
                <a:ea typeface="Gisha"/>
                <a:cs typeface="Calibri Light" panose="020F0302020204030204" pitchFamily="34" charset="0"/>
                <a:sym typeface="Gisha"/>
              </a:rPr>
              <a:t>התכנית</a:t>
            </a:r>
            <a:r>
              <a:rPr lang="he-IL" sz="1300" dirty="0">
                <a:solidFill>
                  <a:schemeClr val="dk1"/>
                </a:solidFill>
                <a:latin typeface="Calibri Light" panose="020F0302020204030204" pitchFamily="34" charset="0"/>
                <a:ea typeface="Gisha"/>
                <a:cs typeface="Calibri Light" panose="020F0302020204030204" pitchFamily="34" charset="0"/>
                <a:sym typeface="Gisha"/>
              </a:rPr>
              <a:t> כולה. </a:t>
            </a:r>
          </a:p>
        </p:txBody>
      </p:sp>
      <p:sp>
        <p:nvSpPr>
          <p:cNvPr id="8" name="TextBox 7">
            <a:extLst>
              <a:ext uri="{FF2B5EF4-FFF2-40B4-BE49-F238E27FC236}">
                <a16:creationId xmlns:a16="http://schemas.microsoft.com/office/drawing/2014/main" id="{E4AA52E5-C6B7-E245-B4F1-25F2A7EA356A}"/>
              </a:ext>
            </a:extLst>
          </p:cNvPr>
          <p:cNvSpPr txBox="1"/>
          <p:nvPr/>
        </p:nvSpPr>
        <p:spPr>
          <a:xfrm>
            <a:off x="1661015" y="2106849"/>
            <a:ext cx="2877211" cy="282385"/>
          </a:xfrm>
          <a:prstGeom prst="rect">
            <a:avLst/>
          </a:prstGeom>
          <a:noFill/>
        </p:spPr>
        <p:txBody>
          <a:bodyPr wrap="square">
            <a:spAutoFit/>
          </a:bodyPr>
          <a:lstStyle/>
          <a:p>
            <a:pPr marL="139700" marR="0" lvl="0" algn="r" rtl="1">
              <a:lnSpc>
                <a:spcPct val="95000"/>
              </a:lnSpc>
              <a:spcBef>
                <a:spcPts val="0"/>
              </a:spcBef>
              <a:spcAft>
                <a:spcPts val="0"/>
              </a:spcAft>
              <a:buClr>
                <a:schemeClr val="dk1"/>
              </a:buClr>
              <a:buSzPts val="1400"/>
            </a:pPr>
            <a:r>
              <a:rPr lang="he-IL" sz="1300" b="1" dirty="0">
                <a:solidFill>
                  <a:schemeClr val="dk1"/>
                </a:solidFill>
                <a:latin typeface="Calibri Light" panose="020F0302020204030204" pitchFamily="34" charset="0"/>
                <a:ea typeface="Gisha"/>
                <a:cs typeface="Calibri Light" panose="020F0302020204030204" pitchFamily="34" charset="0"/>
                <a:sym typeface="Gisha"/>
              </a:rPr>
              <a:t>הדרך לבית הספר </a:t>
            </a:r>
            <a:r>
              <a:rPr lang="he-IL" sz="1300" dirty="0">
                <a:solidFill>
                  <a:schemeClr val="dk1"/>
                </a:solidFill>
                <a:latin typeface="Calibri Light" panose="020F0302020204030204" pitchFamily="34" charset="0"/>
                <a:ea typeface="Gisha"/>
                <a:cs typeface="Calibri Light" panose="020F0302020204030204" pitchFamily="34" charset="0"/>
                <a:sym typeface="Gisha"/>
              </a:rPr>
              <a:t>- הכנת משחק מסלול</a:t>
            </a:r>
          </a:p>
        </p:txBody>
      </p:sp>
      <p:sp>
        <p:nvSpPr>
          <p:cNvPr id="11" name="TextBox 10">
            <a:extLst>
              <a:ext uri="{FF2B5EF4-FFF2-40B4-BE49-F238E27FC236}">
                <a16:creationId xmlns:a16="http://schemas.microsoft.com/office/drawing/2014/main" id="{0904D6AD-CCA1-411C-0C58-5ED6F7063B74}"/>
              </a:ext>
            </a:extLst>
          </p:cNvPr>
          <p:cNvSpPr txBox="1"/>
          <p:nvPr/>
        </p:nvSpPr>
        <p:spPr>
          <a:xfrm>
            <a:off x="3850745" y="898723"/>
            <a:ext cx="939800" cy="297004"/>
          </a:xfrm>
          <a:prstGeom prst="rect">
            <a:avLst/>
          </a:prstGeom>
          <a:noFill/>
        </p:spPr>
        <p:txBody>
          <a:bodyPr wrap="square">
            <a:spAutoFit/>
          </a:bodyPr>
          <a:lstStyle/>
          <a:p>
            <a:pPr marL="0" lvl="0" indent="0" algn="r" rtl="1">
              <a:lnSpc>
                <a:spcPct val="95000"/>
              </a:lnSpc>
              <a:spcBef>
                <a:spcPts val="0"/>
              </a:spcBef>
              <a:spcAft>
                <a:spcPts val="0"/>
              </a:spcAft>
              <a:buSzPts val="688"/>
              <a:buNone/>
            </a:pPr>
            <a:r>
              <a:rPr lang="he-IL" sz="1400" b="1" dirty="0">
                <a:solidFill>
                  <a:schemeClr val="dk1"/>
                </a:solidFill>
                <a:latin typeface="Calibri" panose="020F0502020204030204" pitchFamily="34" charset="0"/>
                <a:ea typeface="Gisha"/>
                <a:cs typeface="Calibri" panose="020F0502020204030204" pitchFamily="34" charset="0"/>
                <a:sym typeface="Gisha"/>
              </a:rPr>
              <a:t>המשימות:</a:t>
            </a:r>
          </a:p>
        </p:txBody>
      </p:sp>
      <p:grpSp>
        <p:nvGrpSpPr>
          <p:cNvPr id="13" name="Group 12">
            <a:extLst>
              <a:ext uri="{FF2B5EF4-FFF2-40B4-BE49-F238E27FC236}">
                <a16:creationId xmlns:a16="http://schemas.microsoft.com/office/drawing/2014/main" id="{B93C4D86-A8CC-4B28-1EF6-4B8AEF934589}"/>
              </a:ext>
            </a:extLst>
          </p:cNvPr>
          <p:cNvGrpSpPr/>
          <p:nvPr/>
        </p:nvGrpSpPr>
        <p:grpSpPr>
          <a:xfrm>
            <a:off x="4387366" y="1245658"/>
            <a:ext cx="307879" cy="307879"/>
            <a:chOff x="4189461" y="2606194"/>
            <a:chExt cx="307879" cy="307879"/>
          </a:xfrm>
        </p:grpSpPr>
        <p:sp>
          <p:nvSpPr>
            <p:cNvPr id="9" name="Oval 8">
              <a:extLst>
                <a:ext uri="{FF2B5EF4-FFF2-40B4-BE49-F238E27FC236}">
                  <a16:creationId xmlns:a16="http://schemas.microsoft.com/office/drawing/2014/main" id="{16049DF8-1418-896B-5BE8-7A5D25E67866}"/>
                </a:ext>
              </a:extLst>
            </p:cNvPr>
            <p:cNvSpPr/>
            <p:nvPr/>
          </p:nvSpPr>
          <p:spPr>
            <a:xfrm>
              <a:off x="4189461" y="2606194"/>
              <a:ext cx="307879" cy="307879"/>
            </a:xfrm>
            <a:prstGeom prst="ellipse">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TextBox 11">
              <a:extLst>
                <a:ext uri="{FF2B5EF4-FFF2-40B4-BE49-F238E27FC236}">
                  <a16:creationId xmlns:a16="http://schemas.microsoft.com/office/drawing/2014/main" id="{9B4E899D-0862-B7E6-D272-8CE168B0D21D}"/>
                </a:ext>
              </a:extLst>
            </p:cNvPr>
            <p:cNvSpPr txBox="1"/>
            <p:nvPr/>
          </p:nvSpPr>
          <p:spPr>
            <a:xfrm>
              <a:off x="4203700" y="2614661"/>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1</a:t>
              </a:r>
              <a:endParaRPr lang="he-IL" sz="1400" b="1" dirty="0">
                <a:solidFill>
                  <a:schemeClr val="dk1"/>
                </a:solidFill>
                <a:latin typeface="Calibri" panose="020F0502020204030204" pitchFamily="34" charset="0"/>
                <a:ea typeface="Gisha"/>
                <a:cs typeface="Calibri" panose="020F0502020204030204" pitchFamily="34" charset="0"/>
                <a:sym typeface="Gisha"/>
              </a:endParaRPr>
            </a:p>
          </p:txBody>
        </p:sp>
      </p:grpSp>
      <p:grpSp>
        <p:nvGrpSpPr>
          <p:cNvPr id="14" name="Group 13">
            <a:extLst>
              <a:ext uri="{FF2B5EF4-FFF2-40B4-BE49-F238E27FC236}">
                <a16:creationId xmlns:a16="http://schemas.microsoft.com/office/drawing/2014/main" id="{1B33C05B-CAA0-338A-48CB-88A586E3212C}"/>
              </a:ext>
            </a:extLst>
          </p:cNvPr>
          <p:cNvGrpSpPr/>
          <p:nvPr/>
        </p:nvGrpSpPr>
        <p:grpSpPr>
          <a:xfrm>
            <a:off x="4387366" y="1665485"/>
            <a:ext cx="307879" cy="307879"/>
            <a:chOff x="4189461" y="2606194"/>
            <a:chExt cx="307879" cy="307879"/>
          </a:xfrm>
        </p:grpSpPr>
        <p:sp>
          <p:nvSpPr>
            <p:cNvPr id="15" name="Oval 14">
              <a:extLst>
                <a:ext uri="{FF2B5EF4-FFF2-40B4-BE49-F238E27FC236}">
                  <a16:creationId xmlns:a16="http://schemas.microsoft.com/office/drawing/2014/main" id="{9D4C9890-98F8-D2D9-EFE3-7A9165E49A4D}"/>
                </a:ext>
              </a:extLst>
            </p:cNvPr>
            <p:cNvSpPr/>
            <p:nvPr/>
          </p:nvSpPr>
          <p:spPr>
            <a:xfrm>
              <a:off x="4189461" y="2606194"/>
              <a:ext cx="307879" cy="307879"/>
            </a:xfrm>
            <a:prstGeom prst="ellipse">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6" name="TextBox 15">
              <a:extLst>
                <a:ext uri="{FF2B5EF4-FFF2-40B4-BE49-F238E27FC236}">
                  <a16:creationId xmlns:a16="http://schemas.microsoft.com/office/drawing/2014/main" id="{3C9322FD-9A06-88C5-E383-78D57E4D8121}"/>
                </a:ext>
              </a:extLst>
            </p:cNvPr>
            <p:cNvSpPr txBox="1"/>
            <p:nvPr/>
          </p:nvSpPr>
          <p:spPr>
            <a:xfrm>
              <a:off x="4203700" y="2614661"/>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2</a:t>
              </a:r>
              <a:endParaRPr lang="he-IL" sz="1400" b="1" dirty="0">
                <a:solidFill>
                  <a:schemeClr val="dk1"/>
                </a:solidFill>
                <a:latin typeface="Calibri" panose="020F0502020204030204" pitchFamily="34" charset="0"/>
                <a:ea typeface="Gisha"/>
                <a:cs typeface="Calibri" panose="020F0502020204030204" pitchFamily="34" charset="0"/>
                <a:sym typeface="Gisha"/>
              </a:endParaRPr>
            </a:p>
          </p:txBody>
        </p:sp>
      </p:grpSp>
      <p:grpSp>
        <p:nvGrpSpPr>
          <p:cNvPr id="17" name="Group 16">
            <a:extLst>
              <a:ext uri="{FF2B5EF4-FFF2-40B4-BE49-F238E27FC236}">
                <a16:creationId xmlns:a16="http://schemas.microsoft.com/office/drawing/2014/main" id="{802327D1-C6A3-CE8D-11DC-F8C5CF389E9C}"/>
              </a:ext>
            </a:extLst>
          </p:cNvPr>
          <p:cNvGrpSpPr/>
          <p:nvPr/>
        </p:nvGrpSpPr>
        <p:grpSpPr>
          <a:xfrm>
            <a:off x="4387366" y="2089426"/>
            <a:ext cx="307879" cy="307879"/>
            <a:chOff x="4189461" y="2606194"/>
            <a:chExt cx="307879" cy="307879"/>
          </a:xfrm>
        </p:grpSpPr>
        <p:sp>
          <p:nvSpPr>
            <p:cNvPr id="18" name="Oval 17">
              <a:extLst>
                <a:ext uri="{FF2B5EF4-FFF2-40B4-BE49-F238E27FC236}">
                  <a16:creationId xmlns:a16="http://schemas.microsoft.com/office/drawing/2014/main" id="{5CFE2AD4-04C6-301D-C455-BB9C6150C1EB}"/>
                </a:ext>
              </a:extLst>
            </p:cNvPr>
            <p:cNvSpPr/>
            <p:nvPr/>
          </p:nvSpPr>
          <p:spPr>
            <a:xfrm>
              <a:off x="4189461" y="2606194"/>
              <a:ext cx="307879" cy="307879"/>
            </a:xfrm>
            <a:prstGeom prst="ellipse">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9" name="TextBox 18">
              <a:extLst>
                <a:ext uri="{FF2B5EF4-FFF2-40B4-BE49-F238E27FC236}">
                  <a16:creationId xmlns:a16="http://schemas.microsoft.com/office/drawing/2014/main" id="{D301FDD9-7CE0-AA2A-9941-43BF5ABC5202}"/>
                </a:ext>
              </a:extLst>
            </p:cNvPr>
            <p:cNvSpPr txBox="1"/>
            <p:nvPr/>
          </p:nvSpPr>
          <p:spPr>
            <a:xfrm>
              <a:off x="4203700" y="2614661"/>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3</a:t>
              </a:r>
              <a:endParaRPr lang="he-IL" sz="1400" b="1" dirty="0">
                <a:solidFill>
                  <a:schemeClr val="dk1"/>
                </a:solidFill>
                <a:latin typeface="Calibri" panose="020F0502020204030204" pitchFamily="34" charset="0"/>
                <a:ea typeface="Gisha"/>
                <a:cs typeface="Calibri" panose="020F0502020204030204" pitchFamily="34" charset="0"/>
                <a:sym typeface="Gisha"/>
              </a:endParaRPr>
            </a:p>
          </p:txBody>
        </p:sp>
      </p:grpSp>
      <p:sp>
        <p:nvSpPr>
          <p:cNvPr id="21" name="TextBox 20">
            <a:extLst>
              <a:ext uri="{FF2B5EF4-FFF2-40B4-BE49-F238E27FC236}">
                <a16:creationId xmlns:a16="http://schemas.microsoft.com/office/drawing/2014/main" id="{894F55EF-0D00-0B6D-BC55-97D1B3FCB4A7}"/>
              </a:ext>
            </a:extLst>
          </p:cNvPr>
          <p:cNvSpPr txBox="1"/>
          <p:nvPr/>
        </p:nvSpPr>
        <p:spPr>
          <a:xfrm>
            <a:off x="455082" y="1241147"/>
            <a:ext cx="4083144" cy="282385"/>
          </a:xfrm>
          <a:prstGeom prst="rect">
            <a:avLst/>
          </a:prstGeom>
          <a:noFill/>
        </p:spPr>
        <p:txBody>
          <a:bodyPr wrap="square">
            <a:spAutoFit/>
          </a:bodyPr>
          <a:lstStyle/>
          <a:p>
            <a:pPr marL="139700" marR="0" lvl="0" algn="r" rtl="1">
              <a:lnSpc>
                <a:spcPct val="95000"/>
              </a:lnSpc>
              <a:spcBef>
                <a:spcPts val="0"/>
              </a:spcBef>
              <a:spcAft>
                <a:spcPts val="0"/>
              </a:spcAft>
              <a:buClr>
                <a:schemeClr val="dk1"/>
              </a:buClr>
              <a:buSzPts val="1400"/>
            </a:pPr>
            <a:r>
              <a:rPr lang="he-IL" sz="1300" b="1" dirty="0">
                <a:solidFill>
                  <a:schemeClr val="dk1"/>
                </a:solidFill>
                <a:latin typeface="Calibri Light" panose="020F0302020204030204" pitchFamily="34" charset="0"/>
                <a:ea typeface="Gisha"/>
                <a:cs typeface="Calibri Light" panose="020F0302020204030204" pitchFamily="34" charset="0"/>
                <a:sym typeface="Gisha"/>
              </a:rPr>
              <a:t>הכרות עם מפת תצ"א </a:t>
            </a:r>
            <a:r>
              <a:rPr lang="he-IL" sz="1300" dirty="0">
                <a:solidFill>
                  <a:schemeClr val="dk1"/>
                </a:solidFill>
                <a:latin typeface="Calibri Light" panose="020F0302020204030204" pitchFamily="34" charset="0"/>
                <a:ea typeface="Gisha"/>
                <a:cs typeface="Calibri Light" panose="020F0302020204030204" pitchFamily="34" charset="0"/>
                <a:sym typeface="Gisha"/>
              </a:rPr>
              <a:t>- בעזרת מפה מוקטנת שיש לכל קבוצה</a:t>
            </a:r>
          </a:p>
        </p:txBody>
      </p:sp>
      <p:sp>
        <p:nvSpPr>
          <p:cNvPr id="23" name="TextBox 22">
            <a:extLst>
              <a:ext uri="{FF2B5EF4-FFF2-40B4-BE49-F238E27FC236}">
                <a16:creationId xmlns:a16="http://schemas.microsoft.com/office/drawing/2014/main" id="{86961264-0198-95F6-5A51-6F84B5E02A60}"/>
              </a:ext>
            </a:extLst>
          </p:cNvPr>
          <p:cNvSpPr txBox="1"/>
          <p:nvPr/>
        </p:nvSpPr>
        <p:spPr>
          <a:xfrm>
            <a:off x="291039" y="1568586"/>
            <a:ext cx="4247187" cy="472437"/>
          </a:xfrm>
          <a:prstGeom prst="rect">
            <a:avLst/>
          </a:prstGeom>
          <a:noFill/>
        </p:spPr>
        <p:txBody>
          <a:bodyPr wrap="square">
            <a:spAutoFit/>
          </a:bodyPr>
          <a:lstStyle/>
          <a:p>
            <a:pPr marL="139700" marR="0" lvl="0" algn="r" rtl="1">
              <a:lnSpc>
                <a:spcPct val="95000"/>
              </a:lnSpc>
              <a:spcBef>
                <a:spcPts val="0"/>
              </a:spcBef>
              <a:spcAft>
                <a:spcPts val="0"/>
              </a:spcAft>
              <a:buClr>
                <a:schemeClr val="dk1"/>
              </a:buClr>
              <a:buSzPts val="1400"/>
            </a:pPr>
            <a:r>
              <a:rPr lang="he-IL" sz="1300" b="1" dirty="0">
                <a:solidFill>
                  <a:schemeClr val="dk1"/>
                </a:solidFill>
                <a:latin typeface="Calibri Light" panose="020F0302020204030204" pitchFamily="34" charset="0"/>
                <a:ea typeface="Gisha"/>
                <a:cs typeface="Calibri Light" panose="020F0302020204030204" pitchFamily="34" charset="0"/>
                <a:sym typeface="Gisha"/>
              </a:rPr>
              <a:t>הפתעות בשכונה - </a:t>
            </a:r>
            <a:r>
              <a:rPr lang="he-IL" sz="1300" dirty="0">
                <a:solidFill>
                  <a:schemeClr val="dk1"/>
                </a:solidFill>
                <a:latin typeface="Calibri Light" panose="020F0302020204030204" pitchFamily="34" charset="0"/>
                <a:ea typeface="Gisha"/>
                <a:cs typeface="Calibri Light" panose="020F0302020204030204" pitchFamily="34" charset="0"/>
                <a:sym typeface="Gisha"/>
              </a:rPr>
              <a:t>מציאת מקומות חשובים/אהובים בשכונה – </a:t>
            </a:r>
            <a:br>
              <a:rPr lang="en-US" sz="1300" dirty="0">
                <a:solidFill>
                  <a:schemeClr val="dk1"/>
                </a:solidFill>
                <a:latin typeface="Calibri Light" panose="020F0302020204030204" pitchFamily="34" charset="0"/>
                <a:ea typeface="Gisha"/>
                <a:cs typeface="Calibri Light" panose="020F0302020204030204" pitchFamily="34" charset="0"/>
                <a:sym typeface="Gisha"/>
              </a:rPr>
            </a:br>
            <a:r>
              <a:rPr lang="he-IL" sz="1300" dirty="0">
                <a:solidFill>
                  <a:schemeClr val="dk1"/>
                </a:solidFill>
                <a:latin typeface="Calibri Light" panose="020F0302020204030204" pitchFamily="34" charset="0"/>
                <a:ea typeface="Gisha"/>
                <a:cs typeface="Calibri Light" panose="020F0302020204030204" pitchFamily="34" charset="0"/>
                <a:sym typeface="Gisha"/>
              </a:rPr>
              <a:t>על המפה הכיתתית הגדולה</a:t>
            </a:r>
          </a:p>
        </p:txBody>
      </p:sp>
      <p:sp>
        <p:nvSpPr>
          <p:cNvPr id="24" name="מלבן מעוגל 10">
            <a:extLst>
              <a:ext uri="{FF2B5EF4-FFF2-40B4-BE49-F238E27FC236}">
                <a16:creationId xmlns:a16="http://schemas.microsoft.com/office/drawing/2014/main" id="{07D098C2-5C34-78C1-01A4-A02EDF2D5E38}"/>
              </a:ext>
            </a:extLst>
          </p:cNvPr>
          <p:cNvSpPr/>
          <p:nvPr/>
        </p:nvSpPr>
        <p:spPr>
          <a:xfrm>
            <a:off x="7325396" y="314808"/>
            <a:ext cx="1442895" cy="307777"/>
          </a:xfrm>
          <a:prstGeom prst="roundRect">
            <a:avLst/>
          </a:prstGeom>
          <a:solidFill>
            <a:srgbClr val="9CB6D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0">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הנחיות למורה</a:t>
            </a:r>
            <a:endParaRPr lang="en-US" sz="1200" dirty="0">
              <a:solidFill>
                <a:schemeClr val="tx1"/>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DD66F275-94A0-EB55-53CD-D13CDBC4B7A5}"/>
              </a:ext>
            </a:extLst>
          </p:cNvPr>
          <p:cNvSpPr txBox="1"/>
          <p:nvPr/>
        </p:nvSpPr>
        <p:spPr>
          <a:xfrm>
            <a:off x="454075" y="2667107"/>
            <a:ext cx="4336470" cy="905248"/>
          </a:xfrm>
          <a:prstGeom prst="rect">
            <a:avLst/>
          </a:prstGeom>
          <a:noFill/>
        </p:spPr>
        <p:txBody>
          <a:bodyPr wrap="square">
            <a:spAutoFit/>
          </a:bodyPr>
          <a:lstStyle/>
          <a:p>
            <a:pPr marL="0" marR="0" lvl="0" indent="0" algn="r" rtl="1">
              <a:lnSpc>
                <a:spcPct val="95000"/>
              </a:lnSpc>
              <a:spcBef>
                <a:spcPts val="0"/>
              </a:spcBef>
              <a:spcAft>
                <a:spcPts val="0"/>
              </a:spcAft>
              <a:buSzPts val="688"/>
              <a:buNone/>
            </a:pPr>
            <a:r>
              <a:rPr lang="he-IL" b="1" dirty="0">
                <a:solidFill>
                  <a:schemeClr val="dk1"/>
                </a:solidFill>
                <a:latin typeface="Calibri" panose="020F0502020204030204" pitchFamily="34" charset="0"/>
                <a:ea typeface="Gisha"/>
                <a:cs typeface="Calibri" panose="020F0502020204030204" pitchFamily="34" charset="0"/>
                <a:sym typeface="Gisha"/>
              </a:rPr>
              <a:t>ציוד שהמורה תקבל:</a:t>
            </a:r>
          </a:p>
          <a:p>
            <a:pPr marL="177800" marR="0" lvl="0" indent="-169863" algn="r" rtl="1">
              <a:lnSpc>
                <a:spcPts val="1600"/>
              </a:lnSpc>
              <a:spcBef>
                <a:spcPts val="0"/>
              </a:spcBef>
              <a:spcAft>
                <a:spcPts val="0"/>
              </a:spcAft>
              <a:buClr>
                <a:schemeClr val="dk1"/>
              </a:buClr>
              <a:buSzPts val="1400"/>
              <a:buFont typeface="Arial" panose="020B0604020202020204" pitchFamily="34" charset="0"/>
              <a:buChar char="•"/>
            </a:pPr>
            <a:r>
              <a:rPr lang="he-IL" sz="1300" dirty="0">
                <a:solidFill>
                  <a:schemeClr val="dk1"/>
                </a:solidFill>
                <a:latin typeface="Calibri Light" panose="020F0302020204030204" pitchFamily="34" charset="0"/>
                <a:ea typeface="Gisha"/>
                <a:cs typeface="Calibri Light" panose="020F0302020204030204" pitchFamily="34" charset="0"/>
                <a:sym typeface="Gisha"/>
              </a:rPr>
              <a:t>1 מפת תצ"א גדולה מנוילנת </a:t>
            </a:r>
          </a:p>
          <a:p>
            <a:pPr marL="177800" marR="0" lvl="0" indent="-169863" algn="r" rtl="1">
              <a:lnSpc>
                <a:spcPts val="1600"/>
              </a:lnSpc>
              <a:spcBef>
                <a:spcPts val="0"/>
              </a:spcBef>
              <a:spcAft>
                <a:spcPts val="0"/>
              </a:spcAft>
              <a:buClr>
                <a:schemeClr val="dk1"/>
              </a:buClr>
              <a:buSzPts val="1400"/>
              <a:buFont typeface="Arial" panose="020B0604020202020204" pitchFamily="34" charset="0"/>
              <a:buChar char="•"/>
            </a:pPr>
            <a:r>
              <a:rPr lang="he-IL" sz="1300" dirty="0">
                <a:solidFill>
                  <a:schemeClr val="dk1"/>
                </a:solidFill>
                <a:latin typeface="Calibri Light" panose="020F0302020204030204" pitchFamily="34" charset="0"/>
                <a:ea typeface="Gisha"/>
                <a:cs typeface="Calibri Light" panose="020F0302020204030204" pitchFamily="34" charset="0"/>
                <a:sym typeface="Gisha"/>
              </a:rPr>
              <a:t>10 מפות תצ"א של השכונה בגודל </a:t>
            </a:r>
            <a:r>
              <a:rPr lang="en-US" sz="1300" dirty="0">
                <a:solidFill>
                  <a:schemeClr val="dk1"/>
                </a:solidFill>
                <a:latin typeface="Calibri Light" panose="020F0302020204030204" pitchFamily="34" charset="0"/>
                <a:ea typeface="Gisha"/>
                <a:cs typeface="Calibri Light" panose="020F0302020204030204" pitchFamily="34" charset="0"/>
                <a:sym typeface="Gisha"/>
              </a:rPr>
              <a:t>A3</a:t>
            </a:r>
          </a:p>
          <a:p>
            <a:pPr marL="177800" marR="0" lvl="0" indent="-169863" algn="r" rtl="1">
              <a:lnSpc>
                <a:spcPts val="1600"/>
              </a:lnSpc>
              <a:spcBef>
                <a:spcPts val="0"/>
              </a:spcBef>
              <a:spcAft>
                <a:spcPts val="0"/>
              </a:spcAft>
              <a:buClr>
                <a:schemeClr val="dk1"/>
              </a:buClr>
              <a:buSzPts val="1400"/>
              <a:buFont typeface="Arial" panose="020B0604020202020204" pitchFamily="34" charset="0"/>
              <a:buChar char="•"/>
            </a:pPr>
            <a:r>
              <a:rPr lang="he-IL" sz="1300" dirty="0">
                <a:solidFill>
                  <a:schemeClr val="dk1"/>
                </a:solidFill>
                <a:latin typeface="Calibri Light" panose="020F0302020204030204" pitchFamily="34" charset="0"/>
                <a:ea typeface="Gisha"/>
                <a:cs typeface="Calibri Light" panose="020F0302020204030204" pitchFamily="34" charset="0"/>
                <a:sym typeface="Gisha"/>
              </a:rPr>
              <a:t>מדבקות </a:t>
            </a:r>
            <a:r>
              <a:rPr lang="he-IL" sz="1300" u="sng" dirty="0">
                <a:solidFill>
                  <a:schemeClr val="dk1"/>
                </a:solidFill>
                <a:latin typeface="Calibri Light" panose="020F0302020204030204" pitchFamily="34" charset="0"/>
                <a:ea typeface="Gisha"/>
                <a:cs typeface="Calibri Light" panose="020F0302020204030204" pitchFamily="34" charset="0"/>
                <a:sym typeface="Gisha"/>
              </a:rPr>
              <a:t>קטנות</a:t>
            </a:r>
            <a:r>
              <a:rPr lang="he-IL" sz="1300" dirty="0">
                <a:solidFill>
                  <a:schemeClr val="dk1"/>
                </a:solidFill>
                <a:latin typeface="Calibri Light" panose="020F0302020204030204" pitchFamily="34" charset="0"/>
                <a:ea typeface="Gisha"/>
                <a:cs typeface="Calibri Light" panose="020F0302020204030204" pitchFamily="34" charset="0"/>
                <a:sym typeface="Gisha"/>
              </a:rPr>
              <a:t> בצבע צהוב, מדבקות בצבע אדום.</a:t>
            </a:r>
            <a:endParaRPr lang="en-IL" sz="1300" dirty="0">
              <a:latin typeface="Calibri Light" panose="020F0302020204030204" pitchFamily="34" charset="0"/>
              <a:cs typeface="Calibri Light" panose="020F0302020204030204" pitchFamily="34" charset="0"/>
            </a:endParaRPr>
          </a:p>
        </p:txBody>
      </p:sp>
      <p:sp>
        <p:nvSpPr>
          <p:cNvPr id="30" name="TextBox 29">
            <a:extLst>
              <a:ext uri="{FF2B5EF4-FFF2-40B4-BE49-F238E27FC236}">
                <a16:creationId xmlns:a16="http://schemas.microsoft.com/office/drawing/2014/main" id="{9E2094F5-D24E-15C5-9102-F549B033E923}"/>
              </a:ext>
            </a:extLst>
          </p:cNvPr>
          <p:cNvSpPr txBox="1"/>
          <p:nvPr/>
        </p:nvSpPr>
        <p:spPr>
          <a:xfrm>
            <a:off x="358775" y="3842157"/>
            <a:ext cx="4431770" cy="700576"/>
          </a:xfrm>
          <a:prstGeom prst="rect">
            <a:avLst/>
          </a:prstGeom>
          <a:noFill/>
        </p:spPr>
        <p:txBody>
          <a:bodyPr wrap="square">
            <a:spAutoFit/>
          </a:bodyPr>
          <a:lstStyle/>
          <a:p>
            <a:pPr marL="0" marR="0" lvl="0" indent="0" algn="r" rtl="1">
              <a:lnSpc>
                <a:spcPts val="1600"/>
              </a:lnSpc>
              <a:spcBef>
                <a:spcPts val="0"/>
              </a:spcBef>
              <a:spcAft>
                <a:spcPts val="0"/>
              </a:spcAft>
              <a:buSzPts val="688"/>
              <a:buNone/>
            </a:pPr>
            <a:r>
              <a:rPr lang="he-IL" sz="1400" b="1" dirty="0">
                <a:solidFill>
                  <a:schemeClr val="dk1"/>
                </a:solidFill>
                <a:latin typeface="Calibri" panose="020F0502020204030204" pitchFamily="34" charset="0"/>
                <a:ea typeface="Gisha"/>
                <a:cs typeface="Calibri" panose="020F0502020204030204" pitchFamily="34" charset="0"/>
                <a:sym typeface="Gisha"/>
              </a:rPr>
              <a:t>באחריות המורה לדאוג לציוד:</a:t>
            </a:r>
          </a:p>
          <a:p>
            <a:pPr marL="185738" marR="0" lvl="0" indent="-177800" algn="r" rtl="1">
              <a:lnSpc>
                <a:spcPts val="1600"/>
              </a:lnSpc>
              <a:spcBef>
                <a:spcPts val="0"/>
              </a:spcBef>
              <a:spcAft>
                <a:spcPts val="0"/>
              </a:spcAft>
              <a:buClr>
                <a:schemeClr val="dk1"/>
              </a:buClr>
              <a:buSzPts val="1400"/>
              <a:buFont typeface="Arial" panose="020B0604020202020204" pitchFamily="34" charset="0"/>
              <a:buChar char="•"/>
              <a:tabLst>
                <a:tab pos="177800" algn="r"/>
              </a:tabLst>
            </a:pPr>
            <a:r>
              <a:rPr lang="he-IL" sz="1300" dirty="0">
                <a:solidFill>
                  <a:schemeClr val="dk1"/>
                </a:solidFill>
                <a:latin typeface="Calibri Light" panose="020F0302020204030204" pitchFamily="34" charset="0"/>
                <a:ea typeface="Gisha"/>
                <a:cs typeface="Calibri Light" panose="020F0302020204030204" pitchFamily="34" charset="0"/>
                <a:sym typeface="Gisha"/>
              </a:rPr>
              <a:t>דפי</a:t>
            </a:r>
            <a:r>
              <a:rPr lang="en-US" sz="1300" dirty="0">
                <a:solidFill>
                  <a:schemeClr val="dk1"/>
                </a:solidFill>
                <a:latin typeface="Calibri Light" panose="020F0302020204030204" pitchFamily="34" charset="0"/>
                <a:ea typeface="Gisha"/>
                <a:cs typeface="Calibri Light" panose="020F0302020204030204" pitchFamily="34" charset="0"/>
                <a:sym typeface="Gisha"/>
              </a:rPr>
              <a:t>A4 </a:t>
            </a:r>
            <a:r>
              <a:rPr lang="he-IL" sz="1300" dirty="0">
                <a:solidFill>
                  <a:schemeClr val="dk1"/>
                </a:solidFill>
                <a:latin typeface="Calibri Light" panose="020F0302020204030204" pitchFamily="34" charset="0"/>
                <a:ea typeface="Gisha"/>
                <a:cs typeface="Calibri Light" panose="020F0302020204030204" pitchFamily="34" charset="0"/>
                <a:sym typeface="Gisha"/>
              </a:rPr>
              <a:t> או </a:t>
            </a:r>
            <a:r>
              <a:rPr lang="en-US" sz="1300" dirty="0">
                <a:solidFill>
                  <a:schemeClr val="dk1"/>
                </a:solidFill>
                <a:latin typeface="Calibri Light" panose="020F0302020204030204" pitchFamily="34" charset="0"/>
                <a:ea typeface="Gisha"/>
                <a:cs typeface="Calibri Light" panose="020F0302020204030204" pitchFamily="34" charset="0"/>
                <a:sym typeface="Gisha"/>
              </a:rPr>
              <a:t>A3</a:t>
            </a:r>
            <a:r>
              <a:rPr lang="he-IL" sz="1300" dirty="0">
                <a:solidFill>
                  <a:schemeClr val="dk1"/>
                </a:solidFill>
                <a:latin typeface="Calibri Light" panose="020F0302020204030204" pitchFamily="34" charset="0"/>
                <a:ea typeface="Gisha"/>
                <a:cs typeface="Calibri Light" panose="020F0302020204030204" pitchFamily="34" charset="0"/>
                <a:sym typeface="Gisha"/>
              </a:rPr>
              <a:t> מספר התלמידים/</a:t>
            </a:r>
            <a:r>
              <a:rPr lang="he-IL" sz="1300" dirty="0" err="1">
                <a:solidFill>
                  <a:schemeClr val="dk1"/>
                </a:solidFill>
                <a:latin typeface="Calibri Light" panose="020F0302020204030204" pitchFamily="34" charset="0"/>
                <a:ea typeface="Gisha"/>
                <a:cs typeface="Calibri Light" panose="020F0302020204030204" pitchFamily="34" charset="0"/>
                <a:sym typeface="Gisha"/>
              </a:rPr>
              <a:t>ות</a:t>
            </a:r>
            <a:r>
              <a:rPr lang="he-IL" sz="1300" dirty="0">
                <a:solidFill>
                  <a:schemeClr val="dk1"/>
                </a:solidFill>
                <a:latin typeface="Calibri Light" panose="020F0302020204030204" pitchFamily="34" charset="0"/>
                <a:ea typeface="Gisha"/>
                <a:cs typeface="Calibri Light" panose="020F0302020204030204" pitchFamily="34" charset="0"/>
                <a:sym typeface="Gisha"/>
              </a:rPr>
              <a:t> - לציור המסלול</a:t>
            </a:r>
          </a:p>
          <a:p>
            <a:pPr marL="185738" marR="0" lvl="0" indent="-177800" algn="r" rtl="1">
              <a:lnSpc>
                <a:spcPts val="1600"/>
              </a:lnSpc>
              <a:spcBef>
                <a:spcPts val="0"/>
              </a:spcBef>
              <a:spcAft>
                <a:spcPts val="0"/>
              </a:spcAft>
              <a:buClr>
                <a:schemeClr val="dk1"/>
              </a:buClr>
              <a:buSzPts val="1400"/>
              <a:buFont typeface="Arial" panose="020B0604020202020204" pitchFamily="34" charset="0"/>
              <a:buChar char="•"/>
              <a:tabLst>
                <a:tab pos="177800" algn="r"/>
              </a:tabLst>
            </a:pPr>
            <a:r>
              <a:rPr lang="he-IL" sz="1300" dirty="0">
                <a:solidFill>
                  <a:schemeClr val="dk1"/>
                </a:solidFill>
                <a:latin typeface="Calibri Light" panose="020F0302020204030204" pitchFamily="34" charset="0"/>
                <a:ea typeface="Gisha"/>
                <a:cs typeface="Calibri Light" panose="020F0302020204030204" pitchFamily="34" charset="0"/>
                <a:sym typeface="Gisha"/>
              </a:rPr>
              <a:t>אופציה: קוביות משחק כמספר הקבוצות</a:t>
            </a:r>
          </a:p>
        </p:txBody>
      </p:sp>
      <p:pic>
        <p:nvPicPr>
          <p:cNvPr id="31" name="תמונה 47">
            <a:extLst>
              <a:ext uri="{FF2B5EF4-FFF2-40B4-BE49-F238E27FC236}">
                <a16:creationId xmlns:a16="http://schemas.microsoft.com/office/drawing/2014/main" id="{101E6F94-6F31-B61F-EA1B-DAB9648C1491}"/>
              </a:ext>
            </a:extLst>
          </p:cNvPr>
          <p:cNvPicPr>
            <a:picLocks noChangeAspect="1"/>
          </p:cNvPicPr>
          <p:nvPr/>
        </p:nvPicPr>
        <p:blipFill rotWithShape="1">
          <a:blip r:embed="rId3">
            <a:extLst>
              <a:ext uri="{28A0092B-C50C-407E-A947-70E740481C1C}">
                <a14:useLocalDpi xmlns:a14="http://schemas.microsoft.com/office/drawing/2010/main" val="0"/>
              </a:ext>
            </a:extLst>
          </a:blip>
          <a:srcRect l="30699" t="27033" r="33325" b="18386"/>
          <a:stretch/>
        </p:blipFill>
        <p:spPr>
          <a:xfrm>
            <a:off x="6712019" y="3846919"/>
            <a:ext cx="1773798" cy="1513765"/>
          </a:xfrm>
          <a:prstGeom prst="rect">
            <a:avLst/>
          </a:prstGeom>
        </p:spPr>
      </p:pic>
      <p:pic>
        <p:nvPicPr>
          <p:cNvPr id="32" name="תמונה 40">
            <a:extLst>
              <a:ext uri="{FF2B5EF4-FFF2-40B4-BE49-F238E27FC236}">
                <a16:creationId xmlns:a16="http://schemas.microsoft.com/office/drawing/2014/main" id="{C9B39E94-F471-4C37-DE0C-39DBDBA446D5}"/>
              </a:ext>
            </a:extLst>
          </p:cNvPr>
          <p:cNvPicPr>
            <a:picLocks noChangeAspect="1"/>
          </p:cNvPicPr>
          <p:nvPr/>
        </p:nvPicPr>
        <p:blipFill>
          <a:blip r:embed="rId4"/>
          <a:stretch>
            <a:fillRect/>
          </a:stretch>
        </p:blipFill>
        <p:spPr>
          <a:xfrm>
            <a:off x="5814683" y="3619450"/>
            <a:ext cx="1446540" cy="1446540"/>
          </a:xfrm>
          <a:prstGeom prst="rect">
            <a:avLst/>
          </a:prstGeom>
        </p:spPr>
      </p:pic>
      <p:pic>
        <p:nvPicPr>
          <p:cNvPr id="33" name="תמונה 40">
            <a:extLst>
              <a:ext uri="{FF2B5EF4-FFF2-40B4-BE49-F238E27FC236}">
                <a16:creationId xmlns:a16="http://schemas.microsoft.com/office/drawing/2014/main" id="{B275B63C-F07C-5DB1-8313-736FF3AFB8D4}"/>
              </a:ext>
            </a:extLst>
          </p:cNvPr>
          <p:cNvPicPr>
            <a:picLocks noChangeAspect="1"/>
          </p:cNvPicPr>
          <p:nvPr/>
        </p:nvPicPr>
        <p:blipFill>
          <a:blip r:embed="rId4"/>
          <a:stretch>
            <a:fillRect/>
          </a:stretch>
        </p:blipFill>
        <p:spPr>
          <a:xfrm>
            <a:off x="5024571" y="3210787"/>
            <a:ext cx="1195487" cy="11954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17" name="Picture 16" descr="A blue lines on a black background&#10;&#10;Description automatically generated">
            <a:extLst>
              <a:ext uri="{FF2B5EF4-FFF2-40B4-BE49-F238E27FC236}">
                <a16:creationId xmlns:a16="http://schemas.microsoft.com/office/drawing/2014/main" id="{5D40BF67-C17E-DB74-4FDD-A629A76F8B98}"/>
              </a:ext>
            </a:extLst>
          </p:cNvPr>
          <p:cNvPicPr>
            <a:picLocks noChangeAspect="1"/>
          </p:cNvPicPr>
          <p:nvPr/>
        </p:nvPicPr>
        <p:blipFill rotWithShape="1">
          <a:blip r:embed="rId3">
            <a:alphaModFix amt="15000"/>
          </a:blip>
          <a:srcRect l="18104" b="7437"/>
          <a:stretch/>
        </p:blipFill>
        <p:spPr>
          <a:xfrm rot="10800000">
            <a:off x="5120961" y="12021"/>
            <a:ext cx="4023035" cy="2557684"/>
          </a:xfrm>
          <a:prstGeom prst="rect">
            <a:avLst/>
          </a:prstGeom>
        </p:spPr>
      </p:pic>
      <p:pic>
        <p:nvPicPr>
          <p:cNvPr id="16" name="Picture 15" descr="A blue lines on a black background&#10;&#10;Description automatically generated">
            <a:extLst>
              <a:ext uri="{FF2B5EF4-FFF2-40B4-BE49-F238E27FC236}">
                <a16:creationId xmlns:a16="http://schemas.microsoft.com/office/drawing/2014/main" id="{03798347-39FF-B37F-379C-E53425942A16}"/>
              </a:ext>
            </a:extLst>
          </p:cNvPr>
          <p:cNvPicPr>
            <a:picLocks noChangeAspect="1"/>
          </p:cNvPicPr>
          <p:nvPr/>
        </p:nvPicPr>
        <p:blipFill rotWithShape="1">
          <a:blip r:embed="rId3">
            <a:alphaModFix amt="15000"/>
          </a:blip>
          <a:srcRect l="18104" b="7437"/>
          <a:stretch/>
        </p:blipFill>
        <p:spPr>
          <a:xfrm>
            <a:off x="0" y="1096680"/>
            <a:ext cx="6365328" cy="4046820"/>
          </a:xfrm>
          <a:prstGeom prst="rect">
            <a:avLst/>
          </a:prstGeom>
        </p:spPr>
      </p:pic>
      <p:sp>
        <p:nvSpPr>
          <p:cNvPr id="74" name="Google Shape;74;p16"/>
          <p:cNvSpPr txBox="1"/>
          <p:nvPr/>
        </p:nvSpPr>
        <p:spPr>
          <a:xfrm>
            <a:off x="2820779" y="611947"/>
            <a:ext cx="6087188" cy="583608"/>
          </a:xfrm>
          <a:prstGeom prst="rect">
            <a:avLst/>
          </a:prstGeom>
          <a:noFill/>
          <a:ln>
            <a:noFill/>
          </a:ln>
        </p:spPr>
        <p:txBody>
          <a:bodyPr spcFirstLastPara="1" wrap="square" lIns="91425" tIns="91425" rIns="91425" bIns="91425" anchor="t" anchorCtr="0">
            <a:noAutofit/>
          </a:bodyPr>
          <a:lstStyle/>
          <a:p>
            <a:pPr marL="0" lvl="0" indent="0" algn="r" rtl="1">
              <a:lnSpc>
                <a:spcPts val="3300"/>
              </a:lnSpc>
              <a:spcBef>
                <a:spcPts val="0"/>
              </a:spcBef>
              <a:spcAft>
                <a:spcPts val="0"/>
              </a:spcAft>
              <a:buNone/>
            </a:pPr>
            <a:r>
              <a:rPr lang="iw" sz="2500" dirty="0">
                <a:latin typeface="Calibri" panose="020F0502020204030204" pitchFamily="34" charset="0"/>
                <a:cs typeface="Calibri" panose="020F0502020204030204" pitchFamily="34" charset="0"/>
              </a:rPr>
              <a:t>תרגיל הכרות עם מפת תצ"א (תצלום אוויר)</a:t>
            </a:r>
            <a:endParaRPr sz="2500" dirty="0">
              <a:latin typeface="Calibri" panose="020F0502020204030204" pitchFamily="34" charset="0"/>
              <a:cs typeface="Calibri" panose="020F0502020204030204" pitchFamily="34" charset="0"/>
            </a:endParaRPr>
          </a:p>
        </p:txBody>
      </p:sp>
      <p:sp>
        <p:nvSpPr>
          <p:cNvPr id="75" name="Google Shape;75;p16"/>
          <p:cNvSpPr txBox="1"/>
          <p:nvPr/>
        </p:nvSpPr>
        <p:spPr>
          <a:xfrm>
            <a:off x="7325396" y="1128579"/>
            <a:ext cx="1547668" cy="539108"/>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 sz="1200" dirty="0">
                <a:solidFill>
                  <a:schemeClr val="dk1"/>
                </a:solidFill>
                <a:latin typeface="Calibri" panose="020F0502020204030204" pitchFamily="34" charset="0"/>
                <a:cs typeface="Calibri" panose="020F0502020204030204" pitchFamily="34" charset="0"/>
              </a:rPr>
              <a:t>איך נראה </a:t>
            </a:r>
            <a:r>
              <a:rPr lang="iw" sz="1200" b="1" dirty="0">
                <a:solidFill>
                  <a:schemeClr val="dk1"/>
                </a:solidFill>
                <a:latin typeface="Calibri" panose="020F0502020204030204" pitchFamily="34" charset="0"/>
                <a:cs typeface="Calibri" panose="020F0502020204030204" pitchFamily="34" charset="0"/>
              </a:rPr>
              <a:t>בית</a:t>
            </a:r>
            <a:r>
              <a:rPr lang="iw" sz="1200" dirty="0">
                <a:solidFill>
                  <a:schemeClr val="dk1"/>
                </a:solidFill>
                <a:latin typeface="Calibri" panose="020F0502020204030204" pitchFamily="34" charset="0"/>
                <a:cs typeface="Calibri" panose="020F0502020204030204" pitchFamily="34" charset="0"/>
              </a:rPr>
              <a:t> במפה? </a:t>
            </a:r>
            <a:br>
              <a:rPr lang="en-US" sz="1200" dirty="0">
                <a:solidFill>
                  <a:schemeClr val="dk1"/>
                </a:solidFill>
                <a:latin typeface="Calibri" panose="020F0502020204030204" pitchFamily="34" charset="0"/>
                <a:cs typeface="Calibri" panose="020F0502020204030204" pitchFamily="34" charset="0"/>
              </a:rPr>
            </a:br>
            <a:r>
              <a:rPr lang="iw" sz="1200" dirty="0">
                <a:solidFill>
                  <a:schemeClr val="dk1"/>
                </a:solidFill>
                <a:latin typeface="Calibri" panose="020F0502020204030204" pitchFamily="34" charset="0"/>
                <a:cs typeface="Calibri" panose="020F0502020204030204" pitchFamily="34" charset="0"/>
              </a:rPr>
              <a:t>העתיקו בית אחד לכאן</a:t>
            </a:r>
            <a:endParaRPr sz="1200" dirty="0">
              <a:latin typeface="Calibri" panose="020F0502020204030204" pitchFamily="34" charset="0"/>
              <a:cs typeface="Calibri" panose="020F0502020204030204" pitchFamily="34" charset="0"/>
            </a:endParaRPr>
          </a:p>
        </p:txBody>
      </p:sp>
      <p:sp>
        <p:nvSpPr>
          <p:cNvPr id="76" name="Google Shape;76;p16"/>
          <p:cNvSpPr txBox="1"/>
          <p:nvPr/>
        </p:nvSpPr>
        <p:spPr>
          <a:xfrm>
            <a:off x="1774443" y="1128579"/>
            <a:ext cx="3814500" cy="4614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 sz="1200" dirty="0">
                <a:solidFill>
                  <a:schemeClr val="dk1"/>
                </a:solidFill>
                <a:latin typeface="Calibri" panose="020F0502020204030204" pitchFamily="34" charset="0"/>
                <a:cs typeface="Calibri" panose="020F0502020204030204" pitchFamily="34" charset="0"/>
              </a:rPr>
              <a:t>למה חלק מהדרכים רחבות וחלק מהן צרות?</a:t>
            </a:r>
            <a:endParaRPr sz="1200" dirty="0">
              <a:latin typeface="Calibri" panose="020F0502020204030204" pitchFamily="34" charset="0"/>
              <a:cs typeface="Calibri" panose="020F0502020204030204" pitchFamily="34" charset="0"/>
            </a:endParaRPr>
          </a:p>
        </p:txBody>
      </p:sp>
      <p:sp>
        <p:nvSpPr>
          <p:cNvPr id="77" name="Google Shape;77;p16"/>
          <p:cNvSpPr txBox="1"/>
          <p:nvPr/>
        </p:nvSpPr>
        <p:spPr>
          <a:xfrm>
            <a:off x="5994539" y="2573794"/>
            <a:ext cx="2886992" cy="3552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 sz="1200" dirty="0">
                <a:solidFill>
                  <a:schemeClr val="dk1"/>
                </a:solidFill>
                <a:latin typeface="Calibri" panose="020F0502020204030204" pitchFamily="34" charset="0"/>
                <a:cs typeface="Calibri" panose="020F0502020204030204" pitchFamily="34" charset="0"/>
              </a:rPr>
              <a:t>איך מסומנים מוסדות חינוך? (בתי ספר</a:t>
            </a:r>
            <a:r>
              <a:rPr lang="en-US" sz="1200" dirty="0">
                <a:solidFill>
                  <a:schemeClr val="dk1"/>
                </a:solidFill>
                <a:latin typeface="Calibri" panose="020F0502020204030204" pitchFamily="34" charset="0"/>
                <a:cs typeface="Calibri" panose="020F0502020204030204" pitchFamily="34" charset="0"/>
              </a:rPr>
              <a:t> </a:t>
            </a:r>
            <a:r>
              <a:rPr lang="iw" sz="1200" dirty="0">
                <a:solidFill>
                  <a:schemeClr val="dk1"/>
                </a:solidFill>
                <a:latin typeface="Calibri" panose="020F0502020204030204" pitchFamily="34" charset="0"/>
                <a:cs typeface="Calibri" panose="020F0502020204030204" pitchFamily="34" charset="0"/>
              </a:rPr>
              <a:t>וגנים) </a:t>
            </a:r>
            <a:endParaRPr sz="1200" dirty="0">
              <a:solidFill>
                <a:schemeClr val="dk1"/>
              </a:solidFill>
              <a:latin typeface="Calibri" panose="020F0502020204030204" pitchFamily="34" charset="0"/>
              <a:cs typeface="Calibri" panose="020F0502020204030204" pitchFamily="34" charset="0"/>
            </a:endParaRPr>
          </a:p>
        </p:txBody>
      </p:sp>
      <p:sp>
        <p:nvSpPr>
          <p:cNvPr id="78" name="Google Shape;78;p16"/>
          <p:cNvSpPr txBox="1"/>
          <p:nvPr/>
        </p:nvSpPr>
        <p:spPr>
          <a:xfrm>
            <a:off x="6636264" y="3818339"/>
            <a:ext cx="2236800" cy="3552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 sz="1200" dirty="0">
                <a:solidFill>
                  <a:schemeClr val="dk1"/>
                </a:solidFill>
                <a:latin typeface="Calibri" panose="020F0502020204030204" pitchFamily="34" charset="0"/>
                <a:cs typeface="Calibri" panose="020F0502020204030204" pitchFamily="34" charset="0"/>
              </a:rPr>
              <a:t>איך מסומנים צירי דרכים?</a:t>
            </a:r>
            <a:endParaRPr sz="1200" dirty="0">
              <a:solidFill>
                <a:schemeClr val="dk1"/>
              </a:solidFill>
              <a:latin typeface="Calibri" panose="020F0502020204030204" pitchFamily="34" charset="0"/>
              <a:cs typeface="Calibri" panose="020F0502020204030204" pitchFamily="34" charset="0"/>
            </a:endParaRPr>
          </a:p>
        </p:txBody>
      </p:sp>
      <p:sp>
        <p:nvSpPr>
          <p:cNvPr id="79" name="Google Shape;79;p16"/>
          <p:cNvSpPr txBox="1"/>
          <p:nvPr/>
        </p:nvSpPr>
        <p:spPr>
          <a:xfrm>
            <a:off x="631116" y="2571750"/>
            <a:ext cx="4957827" cy="335485"/>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 sz="1200" dirty="0">
                <a:solidFill>
                  <a:schemeClr val="dk1"/>
                </a:solidFill>
                <a:latin typeface="Calibri" panose="020F0502020204030204" pitchFamily="34" charset="0"/>
                <a:cs typeface="Calibri" panose="020F0502020204030204" pitchFamily="34" charset="0"/>
              </a:rPr>
              <a:t>אילו סימנים נוספים יש במפה? מה המשמעות שלהם?  </a:t>
            </a:r>
            <a:endParaRPr sz="1200" dirty="0">
              <a:solidFill>
                <a:schemeClr val="dk1"/>
              </a:solidFill>
              <a:latin typeface="Calibri" panose="020F0502020204030204" pitchFamily="34" charset="0"/>
              <a:cs typeface="Calibri" panose="020F0502020204030204" pitchFamily="34" charset="0"/>
            </a:endParaRPr>
          </a:p>
        </p:txBody>
      </p:sp>
      <p:sp>
        <p:nvSpPr>
          <p:cNvPr id="80" name="Google Shape;80;p16"/>
          <p:cNvSpPr txBox="1"/>
          <p:nvPr/>
        </p:nvSpPr>
        <p:spPr>
          <a:xfrm>
            <a:off x="2573543" y="3818339"/>
            <a:ext cx="3000000" cy="4614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 sz="1200" dirty="0">
                <a:solidFill>
                  <a:schemeClr val="dk1"/>
                </a:solidFill>
                <a:latin typeface="Calibri" panose="020F0502020204030204" pitchFamily="34" charset="0"/>
                <a:cs typeface="Calibri" panose="020F0502020204030204" pitchFamily="34" charset="0"/>
              </a:rPr>
              <a:t>אילו סימנים הייתם מוסיפים למפה?  </a:t>
            </a:r>
            <a:endParaRPr sz="1200" dirty="0">
              <a:solidFill>
                <a:schemeClr val="dk1"/>
              </a:solidFill>
              <a:latin typeface="Calibri" panose="020F0502020204030204" pitchFamily="34" charset="0"/>
              <a:cs typeface="Calibri" panose="020F0502020204030204" pitchFamily="34" charset="0"/>
            </a:endParaRPr>
          </a:p>
        </p:txBody>
      </p:sp>
      <p:sp>
        <p:nvSpPr>
          <p:cNvPr id="81" name="Google Shape;81;p16"/>
          <p:cNvSpPr/>
          <p:nvPr/>
        </p:nvSpPr>
        <p:spPr>
          <a:xfrm>
            <a:off x="7498567" y="1688711"/>
            <a:ext cx="1269624" cy="800100"/>
          </a:xfrm>
          <a:prstGeom prst="roundRect">
            <a:avLst>
              <a:gd name="adj" fmla="val 10318"/>
            </a:avLst>
          </a:prstGeom>
          <a:solidFill>
            <a:schemeClr val="bg1"/>
          </a:solidFill>
          <a:ln w="12700" cap="flat" cmpd="sng">
            <a:solidFill>
              <a:srgbClr val="000000"/>
            </a:solidFill>
            <a:prstDash val="sysDot"/>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96" name="Google Shape;96;p16"/>
          <p:cNvSpPr txBox="1"/>
          <p:nvPr/>
        </p:nvSpPr>
        <p:spPr>
          <a:xfrm>
            <a:off x="5734649" y="1139529"/>
            <a:ext cx="1547668" cy="583608"/>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 sz="1200" dirty="0">
                <a:solidFill>
                  <a:schemeClr val="dk1"/>
                </a:solidFill>
                <a:latin typeface="Calibri" panose="020F0502020204030204" pitchFamily="34" charset="0"/>
                <a:cs typeface="Calibri" panose="020F0502020204030204" pitchFamily="34" charset="0"/>
              </a:rPr>
              <a:t>איך נראה </a:t>
            </a:r>
            <a:r>
              <a:rPr lang="iw" sz="1200" b="1" dirty="0">
                <a:solidFill>
                  <a:schemeClr val="dk1"/>
                </a:solidFill>
                <a:latin typeface="Calibri" panose="020F0502020204030204" pitchFamily="34" charset="0"/>
                <a:cs typeface="Calibri" panose="020F0502020204030204" pitchFamily="34" charset="0"/>
              </a:rPr>
              <a:t>עץ</a:t>
            </a:r>
            <a:r>
              <a:rPr lang="iw" sz="1200" dirty="0">
                <a:solidFill>
                  <a:schemeClr val="dk1"/>
                </a:solidFill>
                <a:latin typeface="Calibri" panose="020F0502020204030204" pitchFamily="34" charset="0"/>
                <a:cs typeface="Calibri" panose="020F0502020204030204" pitchFamily="34" charset="0"/>
              </a:rPr>
              <a:t> במפה? </a:t>
            </a:r>
            <a:br>
              <a:rPr lang="en-US" sz="1200" dirty="0">
                <a:solidFill>
                  <a:schemeClr val="dk1"/>
                </a:solidFill>
                <a:latin typeface="Calibri" panose="020F0502020204030204" pitchFamily="34" charset="0"/>
                <a:cs typeface="Calibri" panose="020F0502020204030204" pitchFamily="34" charset="0"/>
              </a:rPr>
            </a:br>
            <a:r>
              <a:rPr lang="iw" sz="1200" dirty="0">
                <a:solidFill>
                  <a:schemeClr val="dk1"/>
                </a:solidFill>
                <a:latin typeface="Calibri" panose="020F0502020204030204" pitchFamily="34" charset="0"/>
                <a:cs typeface="Calibri" panose="020F0502020204030204" pitchFamily="34" charset="0"/>
              </a:rPr>
              <a:t>העתיקו עץ אחד לכאן</a:t>
            </a:r>
            <a:endParaRPr sz="1200" dirty="0">
              <a:latin typeface="Calibri" panose="020F0502020204030204" pitchFamily="34" charset="0"/>
              <a:cs typeface="Calibri" panose="020F0502020204030204" pitchFamily="34" charset="0"/>
            </a:endParaRPr>
          </a:p>
        </p:txBody>
      </p:sp>
      <p:sp>
        <p:nvSpPr>
          <p:cNvPr id="2" name="מלבן מעוגל 10">
            <a:extLst>
              <a:ext uri="{FF2B5EF4-FFF2-40B4-BE49-F238E27FC236}">
                <a16:creationId xmlns:a16="http://schemas.microsoft.com/office/drawing/2014/main" id="{0FA4D63E-F16F-144C-DD27-A4B1B0662E2D}"/>
              </a:ext>
            </a:extLst>
          </p:cNvPr>
          <p:cNvSpPr/>
          <p:nvPr/>
        </p:nvSpPr>
        <p:spPr>
          <a:xfrm>
            <a:off x="7325396" y="314808"/>
            <a:ext cx="1442895" cy="307777"/>
          </a:xfrm>
          <a:prstGeom prst="roundRect">
            <a:avLst/>
          </a:prstGeom>
          <a:solidFill>
            <a:srgbClr val="9CB6D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0">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פעילות 1</a:t>
            </a:r>
            <a:endParaRPr lang="en-US" sz="1200" dirty="0">
              <a:solidFill>
                <a:schemeClr val="tx1"/>
              </a:solidFill>
              <a:latin typeface="Calibri" panose="020F0502020204030204" pitchFamily="34" charset="0"/>
              <a:cs typeface="Calibri" panose="020F0502020204030204" pitchFamily="34" charset="0"/>
            </a:endParaRPr>
          </a:p>
        </p:txBody>
      </p:sp>
      <p:sp>
        <p:nvSpPr>
          <p:cNvPr id="3" name="Google Shape;81;p16">
            <a:extLst>
              <a:ext uri="{FF2B5EF4-FFF2-40B4-BE49-F238E27FC236}">
                <a16:creationId xmlns:a16="http://schemas.microsoft.com/office/drawing/2014/main" id="{0D0AA547-DC3D-6B7C-0B6B-E75794732FF7}"/>
              </a:ext>
            </a:extLst>
          </p:cNvPr>
          <p:cNvSpPr/>
          <p:nvPr/>
        </p:nvSpPr>
        <p:spPr>
          <a:xfrm>
            <a:off x="5856008" y="1688711"/>
            <a:ext cx="1337384" cy="800100"/>
          </a:xfrm>
          <a:prstGeom prst="roundRect">
            <a:avLst>
              <a:gd name="adj" fmla="val 10318"/>
            </a:avLst>
          </a:prstGeom>
          <a:solidFill>
            <a:schemeClr val="bg1"/>
          </a:solidFill>
          <a:ln w="12700" cap="flat" cmpd="sng">
            <a:solidFill>
              <a:srgbClr val="000000"/>
            </a:solidFill>
            <a:prstDash val="sys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4" name="Google Shape;81;p16">
            <a:extLst>
              <a:ext uri="{FF2B5EF4-FFF2-40B4-BE49-F238E27FC236}">
                <a16:creationId xmlns:a16="http://schemas.microsoft.com/office/drawing/2014/main" id="{D174C0AB-84C1-BAEE-FBE0-7615CCAFDCE9}"/>
              </a:ext>
            </a:extLst>
          </p:cNvPr>
          <p:cNvSpPr/>
          <p:nvPr/>
        </p:nvSpPr>
        <p:spPr>
          <a:xfrm>
            <a:off x="5864475" y="2950243"/>
            <a:ext cx="2920650" cy="800100"/>
          </a:xfrm>
          <a:prstGeom prst="roundRect">
            <a:avLst>
              <a:gd name="adj" fmla="val 10318"/>
            </a:avLst>
          </a:prstGeom>
          <a:noFill/>
          <a:ln w="12700" cap="flat" cmpd="sng">
            <a:solidFill>
              <a:srgbClr val="000000"/>
            </a:solidFill>
            <a:prstDash val="sysDot"/>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5" name="Google Shape;81;p16">
            <a:extLst>
              <a:ext uri="{FF2B5EF4-FFF2-40B4-BE49-F238E27FC236}">
                <a16:creationId xmlns:a16="http://schemas.microsoft.com/office/drawing/2014/main" id="{10542893-9F5D-4F93-AE43-B74B35F5D59A}"/>
              </a:ext>
            </a:extLst>
          </p:cNvPr>
          <p:cNvSpPr/>
          <p:nvPr/>
        </p:nvSpPr>
        <p:spPr>
          <a:xfrm>
            <a:off x="5864475" y="4169442"/>
            <a:ext cx="2920650" cy="800100"/>
          </a:xfrm>
          <a:prstGeom prst="roundRect">
            <a:avLst>
              <a:gd name="adj" fmla="val 10318"/>
            </a:avLst>
          </a:prstGeom>
          <a:noFill/>
          <a:ln w="12700" cap="flat" cmpd="sng">
            <a:solidFill>
              <a:srgbClr val="000000"/>
            </a:solidFill>
            <a:prstDash val="sys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6" name="Google Shape;81;p16">
            <a:extLst>
              <a:ext uri="{FF2B5EF4-FFF2-40B4-BE49-F238E27FC236}">
                <a16:creationId xmlns:a16="http://schemas.microsoft.com/office/drawing/2014/main" id="{E8B8356D-F27D-35ED-75A9-8C26AE7D7460}"/>
              </a:ext>
            </a:extLst>
          </p:cNvPr>
          <p:cNvSpPr/>
          <p:nvPr/>
        </p:nvSpPr>
        <p:spPr>
          <a:xfrm>
            <a:off x="631116" y="1492694"/>
            <a:ext cx="4887283" cy="970329"/>
          </a:xfrm>
          <a:prstGeom prst="roundRect">
            <a:avLst>
              <a:gd name="adj" fmla="val 10318"/>
            </a:avLst>
          </a:prstGeom>
          <a:solidFill>
            <a:schemeClr val="bg1"/>
          </a:solidFill>
          <a:ln w="12700" cap="flat" cmpd="sng">
            <a:solidFill>
              <a:srgbClr val="000000"/>
            </a:solidFill>
            <a:prstDash val="sysDot"/>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7" name="Google Shape;81;p16">
            <a:extLst>
              <a:ext uri="{FF2B5EF4-FFF2-40B4-BE49-F238E27FC236}">
                <a16:creationId xmlns:a16="http://schemas.microsoft.com/office/drawing/2014/main" id="{DE24A449-01A3-6798-5740-43C51D1053D1}"/>
              </a:ext>
            </a:extLst>
          </p:cNvPr>
          <p:cNvSpPr/>
          <p:nvPr/>
        </p:nvSpPr>
        <p:spPr>
          <a:xfrm>
            <a:off x="4387141" y="2950243"/>
            <a:ext cx="1131258" cy="800100"/>
          </a:xfrm>
          <a:prstGeom prst="roundRect">
            <a:avLst>
              <a:gd name="adj" fmla="val 10318"/>
            </a:avLst>
          </a:prstGeom>
          <a:solidFill>
            <a:schemeClr val="bg1"/>
          </a:solidFill>
          <a:ln w="12700" cap="flat" cmpd="sng">
            <a:solidFill>
              <a:srgbClr val="000000"/>
            </a:solidFill>
            <a:prstDash val="sysDot"/>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8" name="Google Shape;81;p16">
            <a:extLst>
              <a:ext uri="{FF2B5EF4-FFF2-40B4-BE49-F238E27FC236}">
                <a16:creationId xmlns:a16="http://schemas.microsoft.com/office/drawing/2014/main" id="{C177662B-D814-B7D3-1A8F-68BF2DFA7890}"/>
              </a:ext>
            </a:extLst>
          </p:cNvPr>
          <p:cNvSpPr/>
          <p:nvPr/>
        </p:nvSpPr>
        <p:spPr>
          <a:xfrm>
            <a:off x="3126364" y="2950243"/>
            <a:ext cx="1131258" cy="800100"/>
          </a:xfrm>
          <a:prstGeom prst="roundRect">
            <a:avLst>
              <a:gd name="adj" fmla="val 10318"/>
            </a:avLst>
          </a:prstGeom>
          <a:solidFill>
            <a:schemeClr val="bg1"/>
          </a:solidFill>
          <a:ln w="12700" cap="flat" cmpd="sng">
            <a:solidFill>
              <a:srgbClr val="000000"/>
            </a:solidFill>
            <a:prstDash val="sysDot"/>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9" name="Google Shape;81;p16">
            <a:extLst>
              <a:ext uri="{FF2B5EF4-FFF2-40B4-BE49-F238E27FC236}">
                <a16:creationId xmlns:a16="http://schemas.microsoft.com/office/drawing/2014/main" id="{67E0D06F-2CD6-9514-F74A-D23470813550}"/>
              </a:ext>
            </a:extLst>
          </p:cNvPr>
          <p:cNvSpPr/>
          <p:nvPr/>
        </p:nvSpPr>
        <p:spPr>
          <a:xfrm>
            <a:off x="1883778" y="2950243"/>
            <a:ext cx="1131258" cy="800100"/>
          </a:xfrm>
          <a:prstGeom prst="roundRect">
            <a:avLst>
              <a:gd name="adj" fmla="val 10318"/>
            </a:avLst>
          </a:prstGeom>
          <a:solidFill>
            <a:schemeClr val="bg1"/>
          </a:solidFill>
          <a:ln w="12700" cap="flat" cmpd="sng">
            <a:solidFill>
              <a:srgbClr val="000000"/>
            </a:solidFill>
            <a:prstDash val="sysDot"/>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10" name="Google Shape;81;p16">
            <a:extLst>
              <a:ext uri="{FF2B5EF4-FFF2-40B4-BE49-F238E27FC236}">
                <a16:creationId xmlns:a16="http://schemas.microsoft.com/office/drawing/2014/main" id="{314446D0-C266-27F8-CD88-7E536CA6800A}"/>
              </a:ext>
            </a:extLst>
          </p:cNvPr>
          <p:cNvSpPr/>
          <p:nvPr/>
        </p:nvSpPr>
        <p:spPr>
          <a:xfrm>
            <a:off x="636407" y="2950243"/>
            <a:ext cx="1131258" cy="800100"/>
          </a:xfrm>
          <a:prstGeom prst="roundRect">
            <a:avLst>
              <a:gd name="adj" fmla="val 10318"/>
            </a:avLst>
          </a:prstGeom>
          <a:solidFill>
            <a:schemeClr val="bg1"/>
          </a:solidFill>
          <a:ln w="12700" cap="flat" cmpd="sng">
            <a:solidFill>
              <a:srgbClr val="000000"/>
            </a:solidFill>
            <a:prstDash val="sysDot"/>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11" name="Google Shape;81;p16">
            <a:extLst>
              <a:ext uri="{FF2B5EF4-FFF2-40B4-BE49-F238E27FC236}">
                <a16:creationId xmlns:a16="http://schemas.microsoft.com/office/drawing/2014/main" id="{1DA5C082-DF9A-A26D-CA6D-2FBEBF7F3203}"/>
              </a:ext>
            </a:extLst>
          </p:cNvPr>
          <p:cNvSpPr/>
          <p:nvPr/>
        </p:nvSpPr>
        <p:spPr>
          <a:xfrm>
            <a:off x="4387141" y="4160976"/>
            <a:ext cx="1131258" cy="800100"/>
          </a:xfrm>
          <a:prstGeom prst="roundRect">
            <a:avLst>
              <a:gd name="adj" fmla="val 10318"/>
            </a:avLst>
          </a:prstGeom>
          <a:solidFill>
            <a:schemeClr val="bg1"/>
          </a:solidFill>
          <a:ln w="12700" cap="flat" cmpd="sng">
            <a:solidFill>
              <a:srgbClr val="000000"/>
            </a:solidFill>
            <a:prstDash val="sysDot"/>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12" name="Google Shape;81;p16">
            <a:extLst>
              <a:ext uri="{FF2B5EF4-FFF2-40B4-BE49-F238E27FC236}">
                <a16:creationId xmlns:a16="http://schemas.microsoft.com/office/drawing/2014/main" id="{2BDCD602-6AA9-D34E-91D2-5521E3E969C0}"/>
              </a:ext>
            </a:extLst>
          </p:cNvPr>
          <p:cNvSpPr/>
          <p:nvPr/>
        </p:nvSpPr>
        <p:spPr>
          <a:xfrm>
            <a:off x="3126364" y="4160976"/>
            <a:ext cx="1131258" cy="800100"/>
          </a:xfrm>
          <a:prstGeom prst="roundRect">
            <a:avLst>
              <a:gd name="adj" fmla="val 10318"/>
            </a:avLst>
          </a:prstGeom>
          <a:solidFill>
            <a:schemeClr val="bg1"/>
          </a:solidFill>
          <a:ln w="12700" cap="flat" cmpd="sng">
            <a:solidFill>
              <a:srgbClr val="000000"/>
            </a:solidFill>
            <a:prstDash val="sysDot"/>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13" name="Google Shape;81;p16">
            <a:extLst>
              <a:ext uri="{FF2B5EF4-FFF2-40B4-BE49-F238E27FC236}">
                <a16:creationId xmlns:a16="http://schemas.microsoft.com/office/drawing/2014/main" id="{D44EB4C0-02E8-A0CC-9091-4D5D03B12044}"/>
              </a:ext>
            </a:extLst>
          </p:cNvPr>
          <p:cNvSpPr/>
          <p:nvPr/>
        </p:nvSpPr>
        <p:spPr>
          <a:xfrm>
            <a:off x="1883778" y="4160976"/>
            <a:ext cx="1131258" cy="800100"/>
          </a:xfrm>
          <a:prstGeom prst="roundRect">
            <a:avLst>
              <a:gd name="adj" fmla="val 10318"/>
            </a:avLst>
          </a:prstGeom>
          <a:solidFill>
            <a:schemeClr val="bg1"/>
          </a:solidFill>
          <a:ln w="12700" cap="flat" cmpd="sng">
            <a:solidFill>
              <a:srgbClr val="000000"/>
            </a:solidFill>
            <a:prstDash val="sysDot"/>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14" name="Google Shape;81;p16">
            <a:extLst>
              <a:ext uri="{FF2B5EF4-FFF2-40B4-BE49-F238E27FC236}">
                <a16:creationId xmlns:a16="http://schemas.microsoft.com/office/drawing/2014/main" id="{5D513196-3CD1-9ED5-56E6-1BE4A431DEE2}"/>
              </a:ext>
            </a:extLst>
          </p:cNvPr>
          <p:cNvSpPr/>
          <p:nvPr/>
        </p:nvSpPr>
        <p:spPr>
          <a:xfrm>
            <a:off x="636407" y="4160976"/>
            <a:ext cx="1131258" cy="800100"/>
          </a:xfrm>
          <a:prstGeom prst="roundRect">
            <a:avLst>
              <a:gd name="adj" fmla="val 10318"/>
            </a:avLst>
          </a:prstGeom>
          <a:solidFill>
            <a:schemeClr val="bg1"/>
          </a:solidFill>
          <a:ln w="12700" cap="flat" cmpd="sng">
            <a:solidFill>
              <a:srgbClr val="000000"/>
            </a:solidFill>
            <a:prstDash val="sysDot"/>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pic>
        <p:nvPicPr>
          <p:cNvPr id="20" name="תמונה 49">
            <a:extLst>
              <a:ext uri="{FF2B5EF4-FFF2-40B4-BE49-F238E27FC236}">
                <a16:creationId xmlns:a16="http://schemas.microsoft.com/office/drawing/2014/main" id="{4B511F07-32A9-5323-C921-9EB8F7557E2D}"/>
              </a:ext>
            </a:extLst>
          </p:cNvPr>
          <p:cNvPicPr>
            <a:picLocks noChangeAspect="1"/>
          </p:cNvPicPr>
          <p:nvPr/>
        </p:nvPicPr>
        <p:blipFill rotWithShape="1">
          <a:blip r:embed="rId4">
            <a:extLst>
              <a:ext uri="{28A0092B-C50C-407E-A947-70E740481C1C}">
                <a14:useLocalDpi xmlns:a14="http://schemas.microsoft.com/office/drawing/2010/main" val="0"/>
              </a:ext>
            </a:extLst>
          </a:blip>
          <a:srcRect l="41807" t="33746" r="42687" b="36345"/>
          <a:stretch/>
        </p:blipFill>
        <p:spPr>
          <a:xfrm>
            <a:off x="2482022" y="-125162"/>
            <a:ext cx="1390948" cy="15091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p:nvPr/>
        </p:nvSpPr>
        <p:spPr>
          <a:xfrm>
            <a:off x="358776" y="2327849"/>
            <a:ext cx="3633310" cy="2215961"/>
          </a:xfrm>
          <a:prstGeom prst="rect">
            <a:avLst/>
          </a:prstGeom>
          <a:noFill/>
          <a:ln>
            <a:noFill/>
          </a:ln>
        </p:spPr>
        <p:txBody>
          <a:bodyPr spcFirstLastPara="1" wrap="square" lIns="91425" tIns="91425" rIns="91425" bIns="91425" anchor="t" anchorCtr="0">
            <a:spAutoFit/>
          </a:bodyPr>
          <a:lstStyle/>
          <a:p>
            <a:pPr marL="457200" lvl="0" algn="r" rtl="1">
              <a:spcBef>
                <a:spcPts val="0"/>
              </a:spcBef>
              <a:spcAft>
                <a:spcPts val="0"/>
              </a:spcAft>
            </a:pPr>
            <a:endParaRPr sz="1200" dirty="0">
              <a:latin typeface="Calibri" panose="020F0502020204030204" pitchFamily="34" charset="0"/>
              <a:cs typeface="Calibri" panose="020F0502020204030204" pitchFamily="34" charset="0"/>
            </a:endParaRPr>
          </a:p>
          <a:p>
            <a:pPr marL="139700" lvl="0" algn="r" rtl="1">
              <a:spcBef>
                <a:spcPts val="0"/>
              </a:spcBef>
              <a:spcAft>
                <a:spcPts val="0"/>
              </a:spcAft>
              <a:buClr>
                <a:schemeClr val="dk1"/>
              </a:buClr>
              <a:buSzPts val="1400"/>
            </a:pPr>
            <a:r>
              <a:rPr lang="iw" sz="1200" dirty="0">
                <a:solidFill>
                  <a:schemeClr val="dk1"/>
                </a:solidFill>
                <a:latin typeface="Calibri" panose="020F0502020204030204" pitchFamily="34" charset="0"/>
                <a:cs typeface="Calibri" panose="020F0502020204030204" pitchFamily="34" charset="0"/>
              </a:rPr>
              <a:t>מצאו את בית הספר על המפה</a:t>
            </a:r>
            <a:r>
              <a:rPr lang="he-IL" sz="1200" dirty="0">
                <a:solidFill>
                  <a:schemeClr val="dk1"/>
                </a:solidFill>
                <a:latin typeface="Calibri" panose="020F0502020204030204" pitchFamily="34" charset="0"/>
                <a:cs typeface="Calibri" panose="020F0502020204030204" pitchFamily="34" charset="0"/>
              </a:rPr>
              <a:t> וסמנו אותו במדבקה אדומה</a:t>
            </a:r>
            <a:r>
              <a:rPr lang="iw" sz="1200" dirty="0">
                <a:solidFill>
                  <a:schemeClr val="dk1"/>
                </a:solidFill>
                <a:latin typeface="Calibri" panose="020F0502020204030204" pitchFamily="34" charset="0"/>
                <a:cs typeface="Calibri" panose="020F0502020204030204" pitchFamily="34" charset="0"/>
              </a:rPr>
              <a:t>. </a:t>
            </a:r>
            <a:endParaRPr lang="en-US" sz="1200" dirty="0">
              <a:solidFill>
                <a:schemeClr val="dk1"/>
              </a:solidFill>
              <a:latin typeface="Calibri" panose="020F0502020204030204" pitchFamily="34" charset="0"/>
              <a:cs typeface="Calibri" panose="020F0502020204030204" pitchFamily="34" charset="0"/>
            </a:endParaRPr>
          </a:p>
          <a:p>
            <a:pPr marL="139700" lvl="0" algn="r" rtl="1">
              <a:spcBef>
                <a:spcPts val="0"/>
              </a:spcBef>
              <a:spcAft>
                <a:spcPts val="0"/>
              </a:spcAft>
              <a:buClr>
                <a:schemeClr val="dk1"/>
              </a:buClr>
              <a:buSzPts val="1400"/>
            </a:pPr>
            <a:endParaRPr sz="1200" dirty="0">
              <a:latin typeface="Calibri" panose="020F0502020204030204" pitchFamily="34" charset="0"/>
              <a:cs typeface="Calibri" panose="020F0502020204030204" pitchFamily="34" charset="0"/>
            </a:endParaRPr>
          </a:p>
          <a:p>
            <a:pPr marL="139700" lvl="0" algn="r" rtl="1">
              <a:spcBef>
                <a:spcPts val="0"/>
              </a:spcBef>
              <a:spcAft>
                <a:spcPts val="0"/>
              </a:spcAft>
              <a:buSzPts val="1400"/>
            </a:pPr>
            <a:r>
              <a:rPr lang="iw" sz="1200" dirty="0">
                <a:latin typeface="Calibri" panose="020F0502020204030204" pitchFamily="34" charset="0"/>
                <a:cs typeface="Calibri" panose="020F0502020204030204" pitchFamily="34" charset="0"/>
              </a:rPr>
              <a:t>הצג/י את תשובותיך לשאר חברי הקבוצה. </a:t>
            </a:r>
            <a:br>
              <a:rPr lang="en-US" sz="1200" dirty="0">
                <a:latin typeface="Calibri" panose="020F0502020204030204" pitchFamily="34" charset="0"/>
                <a:cs typeface="Calibri" panose="020F0502020204030204" pitchFamily="34" charset="0"/>
              </a:rPr>
            </a:br>
            <a:r>
              <a:rPr lang="iw" sz="1200" dirty="0">
                <a:latin typeface="Calibri" panose="020F0502020204030204" pitchFamily="34" charset="0"/>
                <a:cs typeface="Calibri" panose="020F0502020204030204" pitchFamily="34" charset="0"/>
              </a:rPr>
              <a:t>האם תשובות 2-4 דומות או שונות?</a:t>
            </a:r>
            <a:endParaRPr lang="en-US" sz="1200" dirty="0">
              <a:latin typeface="Calibri" panose="020F0502020204030204" pitchFamily="34" charset="0"/>
              <a:cs typeface="Calibri" panose="020F0502020204030204" pitchFamily="34" charset="0"/>
            </a:endParaRPr>
          </a:p>
          <a:p>
            <a:pPr marL="139700" lvl="0" algn="r" rtl="1">
              <a:spcBef>
                <a:spcPts val="0"/>
              </a:spcBef>
              <a:spcAft>
                <a:spcPts val="0"/>
              </a:spcAft>
              <a:buSzPts val="1400"/>
            </a:pPr>
            <a:endParaRPr sz="1200" dirty="0">
              <a:latin typeface="Calibri" panose="020F0502020204030204" pitchFamily="34" charset="0"/>
              <a:cs typeface="Calibri" panose="020F0502020204030204" pitchFamily="34" charset="0"/>
            </a:endParaRPr>
          </a:p>
          <a:p>
            <a:pPr marL="139700" lvl="0" algn="r" rtl="1">
              <a:spcBef>
                <a:spcPts val="0"/>
              </a:spcBef>
              <a:spcAft>
                <a:spcPts val="0"/>
              </a:spcAft>
              <a:buSzPts val="1400"/>
            </a:pPr>
            <a:r>
              <a:rPr lang="iw" sz="1200" dirty="0">
                <a:latin typeface="Calibri" panose="020F0502020204030204" pitchFamily="34" charset="0"/>
                <a:cs typeface="Calibri" panose="020F0502020204030204" pitchFamily="34" charset="0"/>
              </a:rPr>
              <a:t>מה המקום הכי מיוחד בשכונה בעיניכם? </a:t>
            </a:r>
            <a:br>
              <a:rPr lang="en-US" sz="1200" dirty="0">
                <a:latin typeface="Calibri" panose="020F0502020204030204" pitchFamily="34" charset="0"/>
                <a:cs typeface="Calibri" panose="020F0502020204030204" pitchFamily="34" charset="0"/>
              </a:rPr>
            </a:br>
            <a:r>
              <a:rPr lang="iw" sz="1200" dirty="0">
                <a:latin typeface="Calibri" panose="020F0502020204030204" pitchFamily="34" charset="0"/>
                <a:cs typeface="Calibri" panose="020F0502020204030204" pitchFamily="34" charset="0"/>
              </a:rPr>
              <a:t>בחרו יחד (על כל הקבוצה להסכים) מקום מרכזי אחד </a:t>
            </a:r>
            <a:br>
              <a:rPr lang="en-US" sz="1200" dirty="0">
                <a:latin typeface="Calibri" panose="020F0502020204030204" pitchFamily="34" charset="0"/>
                <a:cs typeface="Calibri" panose="020F0502020204030204" pitchFamily="34" charset="0"/>
              </a:rPr>
            </a:br>
            <a:r>
              <a:rPr lang="iw" sz="1200" dirty="0">
                <a:latin typeface="Calibri" panose="020F0502020204030204" pitchFamily="34" charset="0"/>
                <a:cs typeface="Calibri" panose="020F0502020204030204" pitchFamily="34" charset="0"/>
              </a:rPr>
              <a:t>(שאלה 3), ומקום מיוחד אחד (שאלה 4) וסמנו אותם במפה עם מדבקה בצבע אדום. </a:t>
            </a:r>
            <a:br>
              <a:rPr lang="en-US" sz="1200" dirty="0">
                <a:latin typeface="Calibri" panose="020F0502020204030204" pitchFamily="34" charset="0"/>
                <a:cs typeface="Calibri" panose="020F0502020204030204" pitchFamily="34" charset="0"/>
              </a:rPr>
            </a:br>
            <a:r>
              <a:rPr lang="iw" sz="1200" dirty="0">
                <a:latin typeface="Calibri" panose="020F0502020204030204" pitchFamily="34" charset="0"/>
                <a:cs typeface="Calibri" panose="020F0502020204030204" pitchFamily="34" charset="0"/>
              </a:rPr>
              <a:t>הסבירו במחברת מדוע בחרתם דווקא אותם.</a:t>
            </a:r>
            <a:endParaRPr sz="1200" dirty="0">
              <a:latin typeface="Calibri" panose="020F0502020204030204" pitchFamily="34" charset="0"/>
              <a:cs typeface="Calibri" panose="020F0502020204030204" pitchFamily="34" charset="0"/>
            </a:endParaRPr>
          </a:p>
        </p:txBody>
      </p:sp>
      <p:sp>
        <p:nvSpPr>
          <p:cNvPr id="103" name="Google Shape;103;p17"/>
          <p:cNvSpPr txBox="1"/>
          <p:nvPr/>
        </p:nvSpPr>
        <p:spPr>
          <a:xfrm>
            <a:off x="2971800" y="652572"/>
            <a:ext cx="5936340" cy="8001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 sz="2500" dirty="0">
                <a:latin typeface="Calibri" panose="020F0502020204030204" pitchFamily="34" charset="0"/>
                <a:cs typeface="Calibri" panose="020F0502020204030204" pitchFamily="34" charset="0"/>
              </a:rPr>
              <a:t>התמצאות בשכונה, עם מפת תצ"א (תצלום אוויר)</a:t>
            </a:r>
            <a:endParaRPr sz="2500" dirty="0">
              <a:latin typeface="Calibri" panose="020F0502020204030204" pitchFamily="34" charset="0"/>
              <a:cs typeface="Calibri" panose="020F0502020204030204" pitchFamily="34" charset="0"/>
            </a:endParaRPr>
          </a:p>
        </p:txBody>
      </p:sp>
      <p:sp>
        <p:nvSpPr>
          <p:cNvPr id="2" name="מלבן מעוגל 10">
            <a:extLst>
              <a:ext uri="{FF2B5EF4-FFF2-40B4-BE49-F238E27FC236}">
                <a16:creationId xmlns:a16="http://schemas.microsoft.com/office/drawing/2014/main" id="{92DEB0BD-7355-09AB-0B0A-6E5F1539B46D}"/>
              </a:ext>
            </a:extLst>
          </p:cNvPr>
          <p:cNvSpPr/>
          <p:nvPr/>
        </p:nvSpPr>
        <p:spPr>
          <a:xfrm>
            <a:off x="7325396" y="314808"/>
            <a:ext cx="1442895" cy="307777"/>
          </a:xfrm>
          <a:prstGeom prst="roundRect">
            <a:avLst/>
          </a:prstGeom>
          <a:solidFill>
            <a:srgbClr val="9CB6D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0">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פעילות 2</a:t>
            </a:r>
            <a:endParaRPr lang="en-US" sz="1200"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553E9EC-2CDB-9A5A-5703-C10DCDEC89D8}"/>
              </a:ext>
            </a:extLst>
          </p:cNvPr>
          <p:cNvSpPr txBox="1"/>
          <p:nvPr/>
        </p:nvSpPr>
        <p:spPr>
          <a:xfrm>
            <a:off x="4801596" y="1365044"/>
            <a:ext cx="4065270" cy="461665"/>
          </a:xfrm>
          <a:prstGeom prst="rect">
            <a:avLst/>
          </a:prstGeom>
          <a:noFill/>
        </p:spPr>
        <p:txBody>
          <a:bodyPr wrap="square">
            <a:spAutoFit/>
          </a:bodyPr>
          <a:lstStyle/>
          <a:p>
            <a:pPr marL="0" lvl="0" indent="0" algn="r" rtl="1">
              <a:spcBef>
                <a:spcPts val="0"/>
              </a:spcBef>
              <a:spcAft>
                <a:spcPts val="0"/>
              </a:spcAft>
              <a:buNone/>
            </a:pPr>
            <a:r>
              <a:rPr lang="he-IL" sz="1200" dirty="0">
                <a:solidFill>
                  <a:schemeClr val="dk1"/>
                </a:solidFill>
                <a:latin typeface="Calibri" panose="020F0502020204030204" pitchFamily="34" charset="0"/>
                <a:cs typeface="Calibri" panose="020F0502020204030204" pitchFamily="34" charset="0"/>
              </a:rPr>
              <a:t>התבוננו במפת </a:t>
            </a:r>
            <a:r>
              <a:rPr lang="he-IL" sz="1200" dirty="0" err="1">
                <a:solidFill>
                  <a:schemeClr val="dk1"/>
                </a:solidFill>
                <a:latin typeface="Calibri" panose="020F0502020204030204" pitchFamily="34" charset="0"/>
                <a:cs typeface="Calibri" panose="020F0502020204030204" pitchFamily="34" charset="0"/>
              </a:rPr>
              <a:t>התצ"א</a:t>
            </a:r>
            <a:r>
              <a:rPr lang="he-IL" sz="1200" dirty="0">
                <a:solidFill>
                  <a:schemeClr val="dk1"/>
                </a:solidFill>
                <a:latin typeface="Calibri" panose="020F0502020204030204" pitchFamily="34" charset="0"/>
                <a:cs typeface="Calibri" panose="020F0502020204030204" pitchFamily="34" charset="0"/>
              </a:rPr>
              <a:t> הגדולה של הכיתה. פתרו את ה"שאלות לבד" </a:t>
            </a:r>
            <a:r>
              <a:rPr lang="he-IL" sz="1200" b="1" dirty="0">
                <a:solidFill>
                  <a:schemeClr val="dk1"/>
                </a:solidFill>
                <a:latin typeface="Calibri" panose="020F0502020204030204" pitchFamily="34" charset="0"/>
                <a:cs typeface="Calibri" panose="020F0502020204030204" pitchFamily="34" charset="0"/>
              </a:rPr>
              <a:t>במחברת שלכם </a:t>
            </a:r>
            <a:r>
              <a:rPr lang="he-IL" sz="1200" dirty="0">
                <a:solidFill>
                  <a:schemeClr val="dk1"/>
                </a:solidFill>
                <a:latin typeface="Calibri" panose="020F0502020204030204" pitchFamily="34" charset="0"/>
                <a:cs typeface="Calibri" panose="020F0502020204030204" pitchFamily="34" charset="0"/>
              </a:rPr>
              <a:t>ולאחר מכן את "השאלות הקבוצתיות".</a:t>
            </a:r>
          </a:p>
        </p:txBody>
      </p:sp>
      <p:sp>
        <p:nvSpPr>
          <p:cNvPr id="6" name="TextBox 5">
            <a:extLst>
              <a:ext uri="{FF2B5EF4-FFF2-40B4-BE49-F238E27FC236}">
                <a16:creationId xmlns:a16="http://schemas.microsoft.com/office/drawing/2014/main" id="{9C9578B2-30C1-5DD3-A6C8-B3BD4A08A46D}"/>
              </a:ext>
            </a:extLst>
          </p:cNvPr>
          <p:cNvSpPr txBox="1"/>
          <p:nvPr/>
        </p:nvSpPr>
        <p:spPr>
          <a:xfrm>
            <a:off x="4785360" y="2560217"/>
            <a:ext cx="3798164" cy="2123658"/>
          </a:xfrm>
          <a:prstGeom prst="rect">
            <a:avLst/>
          </a:prstGeom>
          <a:noFill/>
        </p:spPr>
        <p:txBody>
          <a:bodyPr wrap="square">
            <a:spAutoFit/>
          </a:bodyPr>
          <a:lstStyle/>
          <a:p>
            <a:pPr marL="139700" lvl="0" algn="r" rtl="1">
              <a:spcBef>
                <a:spcPts val="0"/>
              </a:spcBef>
              <a:spcAft>
                <a:spcPts val="0"/>
              </a:spcAft>
              <a:buSzPts val="1400"/>
            </a:pPr>
            <a:r>
              <a:rPr lang="he-IL" sz="1200" dirty="0">
                <a:latin typeface="Calibri" panose="020F0502020204030204" pitchFamily="34" charset="0"/>
                <a:cs typeface="Calibri" panose="020F0502020204030204" pitchFamily="34" charset="0"/>
              </a:rPr>
              <a:t>האם הבית שלך מופיע במפת </a:t>
            </a:r>
            <a:r>
              <a:rPr lang="he-IL" sz="1200" dirty="0" err="1">
                <a:latin typeface="Calibri" panose="020F0502020204030204" pitchFamily="34" charset="0"/>
                <a:cs typeface="Calibri" panose="020F0502020204030204" pitchFamily="34" charset="0"/>
              </a:rPr>
              <a:t>התצ"א</a:t>
            </a:r>
            <a:r>
              <a:rPr lang="he-IL" sz="1200" dirty="0">
                <a:latin typeface="Calibri" panose="020F0502020204030204" pitchFamily="34" charset="0"/>
                <a:cs typeface="Calibri" panose="020F0502020204030204" pitchFamily="34" charset="0"/>
              </a:rPr>
              <a:t>? </a:t>
            </a:r>
            <a:br>
              <a:rPr lang="en-US" sz="1200" dirty="0">
                <a:latin typeface="Calibri" panose="020F0502020204030204" pitchFamily="34" charset="0"/>
                <a:cs typeface="Calibri" panose="020F0502020204030204" pitchFamily="34" charset="0"/>
              </a:rPr>
            </a:br>
            <a:r>
              <a:rPr lang="he-IL" sz="1200" dirty="0">
                <a:latin typeface="Calibri" panose="020F0502020204030204" pitchFamily="34" charset="0"/>
                <a:cs typeface="Calibri" panose="020F0502020204030204" pitchFamily="34" charset="0"/>
              </a:rPr>
              <a:t>אם כן, סמן/י אותו בעזרת מדבקה קטנה בצבע צהוב. </a:t>
            </a:r>
            <a:br>
              <a:rPr lang="en-US" sz="1200" dirty="0">
                <a:latin typeface="Calibri" panose="020F0502020204030204" pitchFamily="34" charset="0"/>
                <a:cs typeface="Calibri" panose="020F0502020204030204" pitchFamily="34" charset="0"/>
              </a:rPr>
            </a:br>
            <a:r>
              <a:rPr lang="he-IL" sz="1200" dirty="0">
                <a:latin typeface="Calibri" panose="020F0502020204030204" pitchFamily="34" charset="0"/>
                <a:cs typeface="Calibri" panose="020F0502020204030204" pitchFamily="34" charset="0"/>
              </a:rPr>
              <a:t>רשום/י על המדבקה את שמך.</a:t>
            </a:r>
            <a:endParaRPr lang="en-US" sz="1200" dirty="0">
              <a:latin typeface="Calibri" panose="020F0502020204030204" pitchFamily="34" charset="0"/>
              <a:cs typeface="Calibri" panose="020F0502020204030204" pitchFamily="34" charset="0"/>
            </a:endParaRPr>
          </a:p>
          <a:p>
            <a:pPr marL="139700" lvl="0" algn="r" rtl="1">
              <a:spcBef>
                <a:spcPts val="0"/>
              </a:spcBef>
              <a:spcAft>
                <a:spcPts val="0"/>
              </a:spcAft>
              <a:buSzPts val="1400"/>
            </a:pPr>
            <a:endParaRPr lang="he-IL" sz="1200" dirty="0">
              <a:latin typeface="Calibri" panose="020F0502020204030204" pitchFamily="34" charset="0"/>
              <a:cs typeface="Calibri" panose="020F0502020204030204" pitchFamily="34" charset="0"/>
            </a:endParaRPr>
          </a:p>
          <a:p>
            <a:pPr marL="139700" lvl="0" algn="r" rtl="1">
              <a:spcBef>
                <a:spcPts val="0"/>
              </a:spcBef>
              <a:spcAft>
                <a:spcPts val="0"/>
              </a:spcAft>
              <a:buSzPts val="1400"/>
            </a:pPr>
            <a:r>
              <a:rPr lang="he-IL" sz="1200" dirty="0">
                <a:latin typeface="Calibri" panose="020F0502020204030204" pitchFamily="34" charset="0"/>
                <a:cs typeface="Calibri" panose="020F0502020204030204" pitchFamily="34" charset="0"/>
              </a:rPr>
              <a:t>רשום/י במחברת </a:t>
            </a:r>
            <a:r>
              <a:rPr lang="he-IL" sz="1200" b="1" dirty="0">
                <a:latin typeface="Calibri" panose="020F0502020204030204" pitchFamily="34" charset="0"/>
                <a:cs typeface="Calibri" panose="020F0502020204030204" pitchFamily="34" charset="0"/>
              </a:rPr>
              <a:t>שלושה</a:t>
            </a:r>
            <a:r>
              <a:rPr lang="he-IL" sz="1200" dirty="0">
                <a:latin typeface="Calibri" panose="020F0502020204030204" pitchFamily="34" charset="0"/>
                <a:cs typeface="Calibri" panose="020F0502020204030204" pitchFamily="34" charset="0"/>
              </a:rPr>
              <a:t> מקומות מרכזיים שאת/ה </a:t>
            </a:r>
            <a:r>
              <a:rPr lang="he-IL" sz="1200" dirty="0" err="1">
                <a:latin typeface="Calibri" panose="020F0502020204030204" pitchFamily="34" charset="0"/>
                <a:cs typeface="Calibri" panose="020F0502020204030204" pitchFamily="34" charset="0"/>
              </a:rPr>
              <a:t>הולכ</a:t>
            </a:r>
            <a:r>
              <a:rPr lang="he-IL" sz="1200" dirty="0">
                <a:latin typeface="Calibri" panose="020F0502020204030204" pitchFamily="34" charset="0"/>
                <a:cs typeface="Calibri" panose="020F0502020204030204" pitchFamily="34" charset="0"/>
              </a:rPr>
              <a:t>/ת אליהם או מבלה בהם הכי הרבה, בשכונה.</a:t>
            </a:r>
            <a:endParaRPr lang="en-US" sz="1200" dirty="0">
              <a:latin typeface="Calibri" panose="020F0502020204030204" pitchFamily="34" charset="0"/>
              <a:cs typeface="Calibri" panose="020F0502020204030204" pitchFamily="34" charset="0"/>
            </a:endParaRPr>
          </a:p>
          <a:p>
            <a:pPr marL="139700" lvl="0" algn="r" rtl="1">
              <a:spcBef>
                <a:spcPts val="0"/>
              </a:spcBef>
              <a:spcAft>
                <a:spcPts val="0"/>
              </a:spcAft>
              <a:buSzPts val="1400"/>
            </a:pPr>
            <a:endParaRPr lang="he-IL" sz="1200" dirty="0">
              <a:latin typeface="Calibri" panose="020F0502020204030204" pitchFamily="34" charset="0"/>
              <a:cs typeface="Calibri" panose="020F0502020204030204" pitchFamily="34" charset="0"/>
            </a:endParaRPr>
          </a:p>
          <a:p>
            <a:pPr marL="139700" lvl="0" algn="r" rtl="1">
              <a:spcBef>
                <a:spcPts val="0"/>
              </a:spcBef>
              <a:spcAft>
                <a:spcPts val="0"/>
              </a:spcAft>
              <a:buSzPts val="1400"/>
            </a:pPr>
            <a:r>
              <a:rPr lang="he-IL" sz="1200" dirty="0">
                <a:latin typeface="Calibri" panose="020F0502020204030204" pitchFamily="34" charset="0"/>
                <a:cs typeface="Calibri" panose="020F0502020204030204" pitchFamily="34" charset="0"/>
              </a:rPr>
              <a:t>רשום/י במחברת </a:t>
            </a:r>
            <a:r>
              <a:rPr lang="he-IL" sz="1200" b="1" dirty="0">
                <a:latin typeface="Calibri" panose="020F0502020204030204" pitchFamily="34" charset="0"/>
                <a:cs typeface="Calibri" panose="020F0502020204030204" pitchFamily="34" charset="0"/>
              </a:rPr>
              <a:t>שני</a:t>
            </a:r>
            <a:r>
              <a:rPr lang="he-IL" sz="1200" dirty="0">
                <a:latin typeface="Calibri" panose="020F0502020204030204" pitchFamily="34" charset="0"/>
                <a:cs typeface="Calibri" panose="020F0502020204030204" pitchFamily="34" charset="0"/>
              </a:rPr>
              <a:t> מקומות מרכזיים בהם משתמשים </a:t>
            </a:r>
            <a:br>
              <a:rPr lang="en-US" sz="1200" dirty="0">
                <a:latin typeface="Calibri" panose="020F0502020204030204" pitchFamily="34" charset="0"/>
                <a:cs typeface="Calibri" panose="020F0502020204030204" pitchFamily="34" charset="0"/>
              </a:rPr>
            </a:br>
            <a:r>
              <a:rPr lang="he-IL" sz="1200" dirty="0">
                <a:latin typeface="Calibri" panose="020F0502020204030204" pitchFamily="34" charset="0"/>
                <a:cs typeface="Calibri" panose="020F0502020204030204" pitchFamily="34" charset="0"/>
              </a:rPr>
              <a:t>רבים מתושבי השכונה. </a:t>
            </a:r>
            <a:endParaRPr lang="en-US" sz="1200" dirty="0">
              <a:latin typeface="Calibri" panose="020F0502020204030204" pitchFamily="34" charset="0"/>
              <a:cs typeface="Calibri" panose="020F0502020204030204" pitchFamily="34" charset="0"/>
            </a:endParaRPr>
          </a:p>
          <a:p>
            <a:pPr marL="139700" lvl="0" algn="r" rtl="1">
              <a:spcBef>
                <a:spcPts val="0"/>
              </a:spcBef>
              <a:spcAft>
                <a:spcPts val="0"/>
              </a:spcAft>
              <a:buSzPts val="1400"/>
            </a:pPr>
            <a:endParaRPr lang="he-IL" sz="1200" dirty="0">
              <a:latin typeface="Calibri" panose="020F0502020204030204" pitchFamily="34" charset="0"/>
              <a:cs typeface="Calibri" panose="020F0502020204030204" pitchFamily="34" charset="0"/>
            </a:endParaRPr>
          </a:p>
          <a:p>
            <a:pPr marL="139700" lvl="0" algn="r" rtl="1">
              <a:spcBef>
                <a:spcPts val="0"/>
              </a:spcBef>
              <a:spcAft>
                <a:spcPts val="0"/>
              </a:spcAft>
              <a:buSzPts val="1400"/>
            </a:pPr>
            <a:r>
              <a:rPr lang="he-IL" sz="1200" dirty="0">
                <a:latin typeface="Calibri" panose="020F0502020204030204" pitchFamily="34" charset="0"/>
                <a:cs typeface="Calibri" panose="020F0502020204030204" pitchFamily="34" charset="0"/>
              </a:rPr>
              <a:t>רשום/י מקום מיוחד בשכונה שאת/ה מכיר/ה, ואחרים פחות.</a:t>
            </a:r>
          </a:p>
        </p:txBody>
      </p:sp>
      <p:grpSp>
        <p:nvGrpSpPr>
          <p:cNvPr id="7" name="Group 6">
            <a:extLst>
              <a:ext uri="{FF2B5EF4-FFF2-40B4-BE49-F238E27FC236}">
                <a16:creationId xmlns:a16="http://schemas.microsoft.com/office/drawing/2014/main" id="{EC1606E2-5358-49EA-28D9-422AB3F0DEAE}"/>
              </a:ext>
            </a:extLst>
          </p:cNvPr>
          <p:cNvGrpSpPr/>
          <p:nvPr/>
        </p:nvGrpSpPr>
        <p:grpSpPr>
          <a:xfrm>
            <a:off x="8468032" y="2636319"/>
            <a:ext cx="307879" cy="307879"/>
            <a:chOff x="4189461" y="2606194"/>
            <a:chExt cx="307879" cy="307879"/>
          </a:xfrm>
        </p:grpSpPr>
        <p:sp>
          <p:nvSpPr>
            <p:cNvPr id="8" name="Oval 7">
              <a:extLst>
                <a:ext uri="{FF2B5EF4-FFF2-40B4-BE49-F238E27FC236}">
                  <a16:creationId xmlns:a16="http://schemas.microsoft.com/office/drawing/2014/main" id="{BD81DA1F-CB5D-3B27-4CFB-C74C52FFCD5A}"/>
                </a:ext>
              </a:extLst>
            </p:cNvPr>
            <p:cNvSpPr/>
            <p:nvPr/>
          </p:nvSpPr>
          <p:spPr>
            <a:xfrm>
              <a:off x="4189461" y="2606194"/>
              <a:ext cx="307879" cy="307879"/>
            </a:xfrm>
            <a:prstGeom prst="ellipse">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TextBox 8">
              <a:extLst>
                <a:ext uri="{FF2B5EF4-FFF2-40B4-BE49-F238E27FC236}">
                  <a16:creationId xmlns:a16="http://schemas.microsoft.com/office/drawing/2014/main" id="{39A17223-0B39-6EA3-426D-4CA7B8B61A8B}"/>
                </a:ext>
              </a:extLst>
            </p:cNvPr>
            <p:cNvSpPr txBox="1"/>
            <p:nvPr/>
          </p:nvSpPr>
          <p:spPr>
            <a:xfrm>
              <a:off x="4203700" y="2614661"/>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1</a:t>
              </a:r>
              <a:endParaRPr lang="he-IL" sz="1400" b="1" dirty="0">
                <a:solidFill>
                  <a:schemeClr val="dk1"/>
                </a:solidFill>
                <a:latin typeface="Calibri" panose="020F0502020204030204" pitchFamily="34" charset="0"/>
                <a:ea typeface="Gisha"/>
                <a:cs typeface="Calibri" panose="020F0502020204030204" pitchFamily="34" charset="0"/>
                <a:sym typeface="Gisha"/>
              </a:endParaRPr>
            </a:p>
          </p:txBody>
        </p:sp>
      </p:grpSp>
      <p:sp>
        <p:nvSpPr>
          <p:cNvPr id="11" name="TextBox 10">
            <a:extLst>
              <a:ext uri="{FF2B5EF4-FFF2-40B4-BE49-F238E27FC236}">
                <a16:creationId xmlns:a16="http://schemas.microsoft.com/office/drawing/2014/main" id="{E59CF146-895D-C848-C873-482F8BDD5772}"/>
              </a:ext>
            </a:extLst>
          </p:cNvPr>
          <p:cNvSpPr txBox="1"/>
          <p:nvPr/>
        </p:nvSpPr>
        <p:spPr>
          <a:xfrm>
            <a:off x="5029200" y="2249335"/>
            <a:ext cx="3844290" cy="292388"/>
          </a:xfrm>
          <a:prstGeom prst="rect">
            <a:avLst/>
          </a:prstGeom>
          <a:noFill/>
        </p:spPr>
        <p:txBody>
          <a:bodyPr wrap="square">
            <a:spAutoFit/>
          </a:bodyPr>
          <a:lstStyle/>
          <a:p>
            <a:pPr marL="0" lvl="0" indent="0" algn="r" rtl="1">
              <a:spcBef>
                <a:spcPts val="0"/>
              </a:spcBef>
              <a:spcAft>
                <a:spcPts val="0"/>
              </a:spcAft>
              <a:buNone/>
            </a:pPr>
            <a:r>
              <a:rPr lang="he-IL" sz="1300" b="1" dirty="0">
                <a:latin typeface="Calibri" panose="020F0502020204030204" pitchFamily="34" charset="0"/>
                <a:cs typeface="Calibri" panose="020F0502020204030204" pitchFamily="34" charset="0"/>
              </a:rPr>
              <a:t>שאלות שעונים עליהן לבד</a:t>
            </a:r>
          </a:p>
        </p:txBody>
      </p:sp>
      <p:grpSp>
        <p:nvGrpSpPr>
          <p:cNvPr id="12" name="Group 11">
            <a:extLst>
              <a:ext uri="{FF2B5EF4-FFF2-40B4-BE49-F238E27FC236}">
                <a16:creationId xmlns:a16="http://schemas.microsoft.com/office/drawing/2014/main" id="{CCAD4595-5D12-B0EE-B00D-45DA775190B7}"/>
              </a:ext>
            </a:extLst>
          </p:cNvPr>
          <p:cNvGrpSpPr/>
          <p:nvPr/>
        </p:nvGrpSpPr>
        <p:grpSpPr>
          <a:xfrm>
            <a:off x="8468032" y="3374224"/>
            <a:ext cx="307879" cy="307879"/>
            <a:chOff x="4189461" y="2606194"/>
            <a:chExt cx="307879" cy="307879"/>
          </a:xfrm>
        </p:grpSpPr>
        <p:sp>
          <p:nvSpPr>
            <p:cNvPr id="13" name="Oval 12">
              <a:extLst>
                <a:ext uri="{FF2B5EF4-FFF2-40B4-BE49-F238E27FC236}">
                  <a16:creationId xmlns:a16="http://schemas.microsoft.com/office/drawing/2014/main" id="{2578D3A6-88F6-667E-3629-CAB49FE5F4EF}"/>
                </a:ext>
              </a:extLst>
            </p:cNvPr>
            <p:cNvSpPr/>
            <p:nvPr/>
          </p:nvSpPr>
          <p:spPr>
            <a:xfrm>
              <a:off x="4189461" y="2606194"/>
              <a:ext cx="307879" cy="307879"/>
            </a:xfrm>
            <a:prstGeom prst="ellipse">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 name="TextBox 13">
              <a:extLst>
                <a:ext uri="{FF2B5EF4-FFF2-40B4-BE49-F238E27FC236}">
                  <a16:creationId xmlns:a16="http://schemas.microsoft.com/office/drawing/2014/main" id="{33310E20-EE61-4B99-C46B-C19B7B477006}"/>
                </a:ext>
              </a:extLst>
            </p:cNvPr>
            <p:cNvSpPr txBox="1"/>
            <p:nvPr/>
          </p:nvSpPr>
          <p:spPr>
            <a:xfrm>
              <a:off x="4203700" y="2614661"/>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2</a:t>
              </a:r>
              <a:endParaRPr lang="he-IL" sz="1400" b="1" dirty="0">
                <a:solidFill>
                  <a:schemeClr val="dk1"/>
                </a:solidFill>
                <a:latin typeface="Calibri" panose="020F0502020204030204" pitchFamily="34" charset="0"/>
                <a:ea typeface="Gisha"/>
                <a:cs typeface="Calibri" panose="020F0502020204030204" pitchFamily="34" charset="0"/>
                <a:sym typeface="Gisha"/>
              </a:endParaRPr>
            </a:p>
          </p:txBody>
        </p:sp>
      </p:grpSp>
      <p:grpSp>
        <p:nvGrpSpPr>
          <p:cNvPr id="15" name="Group 14">
            <a:extLst>
              <a:ext uri="{FF2B5EF4-FFF2-40B4-BE49-F238E27FC236}">
                <a16:creationId xmlns:a16="http://schemas.microsoft.com/office/drawing/2014/main" id="{9287B486-E936-24B8-F329-529164564D14}"/>
              </a:ext>
            </a:extLst>
          </p:cNvPr>
          <p:cNvGrpSpPr/>
          <p:nvPr/>
        </p:nvGrpSpPr>
        <p:grpSpPr>
          <a:xfrm>
            <a:off x="8468032" y="3912323"/>
            <a:ext cx="307879" cy="307879"/>
            <a:chOff x="4189461" y="2606194"/>
            <a:chExt cx="307879" cy="307879"/>
          </a:xfrm>
        </p:grpSpPr>
        <p:sp>
          <p:nvSpPr>
            <p:cNvPr id="16" name="Oval 15">
              <a:extLst>
                <a:ext uri="{FF2B5EF4-FFF2-40B4-BE49-F238E27FC236}">
                  <a16:creationId xmlns:a16="http://schemas.microsoft.com/office/drawing/2014/main" id="{894F4ABC-80C6-FA5C-BEF7-9CB469A038DD}"/>
                </a:ext>
              </a:extLst>
            </p:cNvPr>
            <p:cNvSpPr/>
            <p:nvPr/>
          </p:nvSpPr>
          <p:spPr>
            <a:xfrm>
              <a:off x="4189461" y="2606194"/>
              <a:ext cx="307879" cy="307879"/>
            </a:xfrm>
            <a:prstGeom prst="ellipse">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7" name="TextBox 16">
              <a:extLst>
                <a:ext uri="{FF2B5EF4-FFF2-40B4-BE49-F238E27FC236}">
                  <a16:creationId xmlns:a16="http://schemas.microsoft.com/office/drawing/2014/main" id="{C1BEE864-2DAC-715F-9BC5-B3577D7894CC}"/>
                </a:ext>
              </a:extLst>
            </p:cNvPr>
            <p:cNvSpPr txBox="1"/>
            <p:nvPr/>
          </p:nvSpPr>
          <p:spPr>
            <a:xfrm>
              <a:off x="4203700" y="2614661"/>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3</a:t>
              </a:r>
              <a:endParaRPr lang="he-IL" sz="1400" b="1" dirty="0">
                <a:solidFill>
                  <a:schemeClr val="dk1"/>
                </a:solidFill>
                <a:latin typeface="Calibri" panose="020F0502020204030204" pitchFamily="34" charset="0"/>
                <a:ea typeface="Gisha"/>
                <a:cs typeface="Calibri" panose="020F0502020204030204" pitchFamily="34" charset="0"/>
                <a:sym typeface="Gisha"/>
              </a:endParaRPr>
            </a:p>
          </p:txBody>
        </p:sp>
      </p:grpSp>
      <p:grpSp>
        <p:nvGrpSpPr>
          <p:cNvPr id="18" name="Group 17">
            <a:extLst>
              <a:ext uri="{FF2B5EF4-FFF2-40B4-BE49-F238E27FC236}">
                <a16:creationId xmlns:a16="http://schemas.microsoft.com/office/drawing/2014/main" id="{8EFD376D-EDD2-F2BF-DB84-BC9F3B68B112}"/>
              </a:ext>
            </a:extLst>
          </p:cNvPr>
          <p:cNvGrpSpPr/>
          <p:nvPr/>
        </p:nvGrpSpPr>
        <p:grpSpPr>
          <a:xfrm>
            <a:off x="8468032" y="4338627"/>
            <a:ext cx="307879" cy="307879"/>
            <a:chOff x="4189461" y="2606194"/>
            <a:chExt cx="307879" cy="307879"/>
          </a:xfrm>
        </p:grpSpPr>
        <p:sp>
          <p:nvSpPr>
            <p:cNvPr id="19" name="Oval 18">
              <a:extLst>
                <a:ext uri="{FF2B5EF4-FFF2-40B4-BE49-F238E27FC236}">
                  <a16:creationId xmlns:a16="http://schemas.microsoft.com/office/drawing/2014/main" id="{E7FBE437-AF5C-7920-4AB6-97551BBC4663}"/>
                </a:ext>
              </a:extLst>
            </p:cNvPr>
            <p:cNvSpPr/>
            <p:nvPr/>
          </p:nvSpPr>
          <p:spPr>
            <a:xfrm>
              <a:off x="4189461" y="2606194"/>
              <a:ext cx="307879" cy="307879"/>
            </a:xfrm>
            <a:prstGeom prst="ellipse">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TextBox 19">
              <a:extLst>
                <a:ext uri="{FF2B5EF4-FFF2-40B4-BE49-F238E27FC236}">
                  <a16:creationId xmlns:a16="http://schemas.microsoft.com/office/drawing/2014/main" id="{3991F1F0-9627-1419-B1BD-26C74190E6DE}"/>
                </a:ext>
              </a:extLst>
            </p:cNvPr>
            <p:cNvSpPr txBox="1"/>
            <p:nvPr/>
          </p:nvSpPr>
          <p:spPr>
            <a:xfrm>
              <a:off x="4203700" y="2614661"/>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4</a:t>
              </a:r>
              <a:endParaRPr lang="he-IL" sz="1400" b="1" dirty="0">
                <a:solidFill>
                  <a:schemeClr val="dk1"/>
                </a:solidFill>
                <a:latin typeface="Calibri" panose="020F0502020204030204" pitchFamily="34" charset="0"/>
                <a:ea typeface="Gisha"/>
                <a:cs typeface="Calibri" panose="020F0502020204030204" pitchFamily="34" charset="0"/>
                <a:sym typeface="Gisha"/>
              </a:endParaRPr>
            </a:p>
          </p:txBody>
        </p:sp>
      </p:grpSp>
      <p:sp>
        <p:nvSpPr>
          <p:cNvPr id="22" name="TextBox 21">
            <a:extLst>
              <a:ext uri="{FF2B5EF4-FFF2-40B4-BE49-F238E27FC236}">
                <a16:creationId xmlns:a16="http://schemas.microsoft.com/office/drawing/2014/main" id="{3BD8CD4E-1026-0355-67DC-694587D877CE}"/>
              </a:ext>
            </a:extLst>
          </p:cNvPr>
          <p:cNvSpPr txBox="1"/>
          <p:nvPr/>
        </p:nvSpPr>
        <p:spPr>
          <a:xfrm>
            <a:off x="1310640" y="2249335"/>
            <a:ext cx="2987040" cy="292388"/>
          </a:xfrm>
          <a:prstGeom prst="rect">
            <a:avLst/>
          </a:prstGeom>
          <a:noFill/>
        </p:spPr>
        <p:txBody>
          <a:bodyPr wrap="square">
            <a:spAutoFit/>
          </a:bodyPr>
          <a:lstStyle/>
          <a:p>
            <a:pPr marL="0" lvl="0" indent="0" algn="r" rtl="1">
              <a:spcBef>
                <a:spcPts val="0"/>
              </a:spcBef>
              <a:spcAft>
                <a:spcPts val="0"/>
              </a:spcAft>
              <a:buNone/>
            </a:pPr>
            <a:r>
              <a:rPr lang="he-IL" sz="1300" b="1" dirty="0">
                <a:latin typeface="Calibri" panose="020F0502020204030204" pitchFamily="34" charset="0"/>
                <a:cs typeface="Calibri" panose="020F0502020204030204" pitchFamily="34" charset="0"/>
              </a:rPr>
              <a:t>שאלות שעונים עליהן יחד כקבוצה</a:t>
            </a:r>
          </a:p>
        </p:txBody>
      </p:sp>
      <p:grpSp>
        <p:nvGrpSpPr>
          <p:cNvPr id="23" name="Group 22">
            <a:extLst>
              <a:ext uri="{FF2B5EF4-FFF2-40B4-BE49-F238E27FC236}">
                <a16:creationId xmlns:a16="http://schemas.microsoft.com/office/drawing/2014/main" id="{E1D04D0D-705D-DA30-E526-DC53F57B304D}"/>
              </a:ext>
            </a:extLst>
          </p:cNvPr>
          <p:cNvGrpSpPr/>
          <p:nvPr/>
        </p:nvGrpSpPr>
        <p:grpSpPr>
          <a:xfrm>
            <a:off x="3911272" y="2582979"/>
            <a:ext cx="307879" cy="309083"/>
            <a:chOff x="4189461" y="2606194"/>
            <a:chExt cx="307879" cy="309083"/>
          </a:xfrm>
        </p:grpSpPr>
        <p:sp>
          <p:nvSpPr>
            <p:cNvPr id="24" name="Oval 23">
              <a:extLst>
                <a:ext uri="{FF2B5EF4-FFF2-40B4-BE49-F238E27FC236}">
                  <a16:creationId xmlns:a16="http://schemas.microsoft.com/office/drawing/2014/main" id="{05F04836-FE34-845E-B7D0-A78511055F65}"/>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5" name="TextBox 24">
              <a:extLst>
                <a:ext uri="{FF2B5EF4-FFF2-40B4-BE49-F238E27FC236}">
                  <a16:creationId xmlns:a16="http://schemas.microsoft.com/office/drawing/2014/main" id="{C15529EB-79D1-5FC2-93D4-7C9883E0F289}"/>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1</a:t>
              </a:r>
              <a:endParaRPr lang="he-IL" sz="1400" b="1" dirty="0">
                <a:solidFill>
                  <a:schemeClr val="dk1"/>
                </a:solidFill>
                <a:latin typeface="Calibri" panose="020F0502020204030204" pitchFamily="34" charset="0"/>
                <a:ea typeface="Gisha"/>
                <a:cs typeface="Calibri" panose="020F0502020204030204" pitchFamily="34" charset="0"/>
                <a:sym typeface="Gisha"/>
              </a:endParaRPr>
            </a:p>
          </p:txBody>
        </p:sp>
      </p:grpSp>
      <p:grpSp>
        <p:nvGrpSpPr>
          <p:cNvPr id="32" name="Group 31">
            <a:extLst>
              <a:ext uri="{FF2B5EF4-FFF2-40B4-BE49-F238E27FC236}">
                <a16:creationId xmlns:a16="http://schemas.microsoft.com/office/drawing/2014/main" id="{201117D5-36C1-D23E-2022-5EEF00C6955C}"/>
              </a:ext>
            </a:extLst>
          </p:cNvPr>
          <p:cNvGrpSpPr/>
          <p:nvPr/>
        </p:nvGrpSpPr>
        <p:grpSpPr>
          <a:xfrm>
            <a:off x="3911272" y="3002429"/>
            <a:ext cx="307879" cy="309083"/>
            <a:chOff x="4189461" y="2606194"/>
            <a:chExt cx="307879" cy="309083"/>
          </a:xfrm>
        </p:grpSpPr>
        <p:sp>
          <p:nvSpPr>
            <p:cNvPr id="33" name="Oval 32">
              <a:extLst>
                <a:ext uri="{FF2B5EF4-FFF2-40B4-BE49-F238E27FC236}">
                  <a16:creationId xmlns:a16="http://schemas.microsoft.com/office/drawing/2014/main" id="{5513EF12-E813-092E-A4E4-F05643AB9E96}"/>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4" name="TextBox 33">
              <a:extLst>
                <a:ext uri="{FF2B5EF4-FFF2-40B4-BE49-F238E27FC236}">
                  <a16:creationId xmlns:a16="http://schemas.microsoft.com/office/drawing/2014/main" id="{E9415F21-4145-8AE0-6DD0-D6C7C5707307}"/>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2</a:t>
              </a:r>
              <a:endParaRPr lang="he-IL" sz="1400" b="1" dirty="0">
                <a:solidFill>
                  <a:schemeClr val="dk1"/>
                </a:solidFill>
                <a:latin typeface="Calibri" panose="020F0502020204030204" pitchFamily="34" charset="0"/>
                <a:ea typeface="Gisha"/>
                <a:cs typeface="Calibri" panose="020F0502020204030204" pitchFamily="34" charset="0"/>
                <a:sym typeface="Gisha"/>
              </a:endParaRPr>
            </a:p>
          </p:txBody>
        </p:sp>
      </p:grpSp>
      <p:grpSp>
        <p:nvGrpSpPr>
          <p:cNvPr id="35" name="Group 34">
            <a:extLst>
              <a:ext uri="{FF2B5EF4-FFF2-40B4-BE49-F238E27FC236}">
                <a16:creationId xmlns:a16="http://schemas.microsoft.com/office/drawing/2014/main" id="{D13CD2C5-1CEE-343F-858A-B48D0958BF4F}"/>
              </a:ext>
            </a:extLst>
          </p:cNvPr>
          <p:cNvGrpSpPr/>
          <p:nvPr/>
        </p:nvGrpSpPr>
        <p:grpSpPr>
          <a:xfrm>
            <a:off x="3911272" y="3553330"/>
            <a:ext cx="307879" cy="309083"/>
            <a:chOff x="4189461" y="2606194"/>
            <a:chExt cx="307879" cy="309083"/>
          </a:xfrm>
        </p:grpSpPr>
        <p:sp>
          <p:nvSpPr>
            <p:cNvPr id="36" name="Oval 35">
              <a:extLst>
                <a:ext uri="{FF2B5EF4-FFF2-40B4-BE49-F238E27FC236}">
                  <a16:creationId xmlns:a16="http://schemas.microsoft.com/office/drawing/2014/main" id="{F6DF6AC3-653A-7754-A97E-8D2B3FB80426}"/>
                </a:ext>
              </a:extLst>
            </p:cNvPr>
            <p:cNvSpPr/>
            <p:nvPr/>
          </p:nvSpPr>
          <p:spPr>
            <a:xfrm>
              <a:off x="4189461" y="2606194"/>
              <a:ext cx="307879" cy="307879"/>
            </a:xfrm>
            <a:prstGeom prst="ellipse">
              <a:avLst/>
            </a:prstGeom>
            <a:solidFill>
              <a:schemeClr val="accent3"/>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7" name="TextBox 36">
              <a:extLst>
                <a:ext uri="{FF2B5EF4-FFF2-40B4-BE49-F238E27FC236}">
                  <a16:creationId xmlns:a16="http://schemas.microsoft.com/office/drawing/2014/main" id="{C0808547-ED16-4CF2-E1BF-350A71F1A0CC}"/>
                </a:ext>
              </a:extLst>
            </p:cNvPr>
            <p:cNvSpPr txBox="1"/>
            <p:nvPr/>
          </p:nvSpPr>
          <p:spPr>
            <a:xfrm>
              <a:off x="4203700" y="2618273"/>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3</a:t>
              </a:r>
              <a:endParaRPr lang="he-IL" sz="1400" b="1" dirty="0">
                <a:solidFill>
                  <a:schemeClr val="dk1"/>
                </a:solidFill>
                <a:latin typeface="Calibri" panose="020F0502020204030204" pitchFamily="34" charset="0"/>
                <a:ea typeface="Gisha"/>
                <a:cs typeface="Calibri" panose="020F0502020204030204" pitchFamily="34" charset="0"/>
                <a:sym typeface="Gisha"/>
              </a:endParaRPr>
            </a:p>
          </p:txBody>
        </p:sp>
      </p:grpSp>
      <p:grpSp>
        <p:nvGrpSpPr>
          <p:cNvPr id="45" name="Group 44">
            <a:extLst>
              <a:ext uri="{FF2B5EF4-FFF2-40B4-BE49-F238E27FC236}">
                <a16:creationId xmlns:a16="http://schemas.microsoft.com/office/drawing/2014/main" id="{6DAA8162-4E54-97CC-D885-301B01CE7A7E}"/>
              </a:ext>
            </a:extLst>
          </p:cNvPr>
          <p:cNvGrpSpPr/>
          <p:nvPr/>
        </p:nvGrpSpPr>
        <p:grpSpPr>
          <a:xfrm>
            <a:off x="1664663" y="752202"/>
            <a:ext cx="2000815" cy="1123157"/>
            <a:chOff x="1684422" y="780438"/>
            <a:chExt cx="2000815" cy="1123157"/>
          </a:xfrm>
        </p:grpSpPr>
        <p:sp>
          <p:nvSpPr>
            <p:cNvPr id="42" name="Oval 41">
              <a:extLst>
                <a:ext uri="{FF2B5EF4-FFF2-40B4-BE49-F238E27FC236}">
                  <a16:creationId xmlns:a16="http://schemas.microsoft.com/office/drawing/2014/main" id="{0534ADDF-591B-F45A-650E-23CB3ECDE03F}"/>
                </a:ext>
              </a:extLst>
            </p:cNvPr>
            <p:cNvSpPr/>
            <p:nvPr/>
          </p:nvSpPr>
          <p:spPr>
            <a:xfrm>
              <a:off x="1786855" y="1158399"/>
              <a:ext cx="457436" cy="457436"/>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40" name="תמונה 19">
              <a:extLst>
                <a:ext uri="{FF2B5EF4-FFF2-40B4-BE49-F238E27FC236}">
                  <a16:creationId xmlns:a16="http://schemas.microsoft.com/office/drawing/2014/main" id="{17FB9E70-024D-4D06-B1DB-F4DE65B7B425}"/>
                </a:ext>
              </a:extLst>
            </p:cNvPr>
            <p:cNvPicPr>
              <a:picLocks noChangeAspect="1"/>
            </p:cNvPicPr>
            <p:nvPr/>
          </p:nvPicPr>
          <p:blipFill rotWithShape="1">
            <a:blip r:embed="rId3">
              <a:extLst>
                <a:ext uri="{28A0092B-C50C-407E-A947-70E740481C1C}">
                  <a14:useLocalDpi xmlns:a14="http://schemas.microsoft.com/office/drawing/2010/main" val="0"/>
                </a:ext>
              </a:extLst>
            </a:blip>
            <a:srcRect l="30670" t="39783" r="59228" b="42882"/>
            <a:stretch/>
          </p:blipFill>
          <p:spPr>
            <a:xfrm>
              <a:off x="1684422" y="780438"/>
              <a:ext cx="1119738" cy="1080715"/>
            </a:xfrm>
            <a:prstGeom prst="rect">
              <a:avLst/>
            </a:prstGeom>
          </p:spPr>
        </p:pic>
        <p:pic>
          <p:nvPicPr>
            <p:cNvPr id="41" name="תמונה 19">
              <a:extLst>
                <a:ext uri="{FF2B5EF4-FFF2-40B4-BE49-F238E27FC236}">
                  <a16:creationId xmlns:a16="http://schemas.microsoft.com/office/drawing/2014/main" id="{C482B34D-97D5-6AF8-1657-1DD5186936AA}"/>
                </a:ext>
              </a:extLst>
            </p:cNvPr>
            <p:cNvPicPr>
              <a:picLocks noChangeAspect="1"/>
            </p:cNvPicPr>
            <p:nvPr/>
          </p:nvPicPr>
          <p:blipFill rotWithShape="1">
            <a:blip r:embed="rId3">
              <a:extLst>
                <a:ext uri="{28A0092B-C50C-407E-A947-70E740481C1C}">
                  <a14:useLocalDpi xmlns:a14="http://schemas.microsoft.com/office/drawing/2010/main" val="0"/>
                </a:ext>
              </a:extLst>
            </a:blip>
            <a:srcRect l="88954" t="39783" r="625" b="42882"/>
            <a:stretch/>
          </p:blipFill>
          <p:spPr>
            <a:xfrm>
              <a:off x="2738400" y="1017683"/>
              <a:ext cx="946837" cy="885912"/>
            </a:xfrm>
            <a:prstGeom prst="rect">
              <a:avLst/>
            </a:prstGeom>
          </p:spPr>
        </p:pic>
        <p:sp>
          <p:nvSpPr>
            <p:cNvPr id="43" name="Oval 42">
              <a:extLst>
                <a:ext uri="{FF2B5EF4-FFF2-40B4-BE49-F238E27FC236}">
                  <a16:creationId xmlns:a16="http://schemas.microsoft.com/office/drawing/2014/main" id="{3E277E72-8E77-ED52-C9E1-16853AD5C589}"/>
                </a:ext>
              </a:extLst>
            </p:cNvPr>
            <p:cNvSpPr/>
            <p:nvPr/>
          </p:nvSpPr>
          <p:spPr>
            <a:xfrm>
              <a:off x="2602227" y="1224732"/>
              <a:ext cx="192125" cy="192125"/>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4" name="Oval 43">
              <a:extLst>
                <a:ext uri="{FF2B5EF4-FFF2-40B4-BE49-F238E27FC236}">
                  <a16:creationId xmlns:a16="http://schemas.microsoft.com/office/drawing/2014/main" id="{EC09AA31-E2F2-5EEB-2754-BC7B93272AA0}"/>
                </a:ext>
              </a:extLst>
            </p:cNvPr>
            <p:cNvSpPr/>
            <p:nvPr/>
          </p:nvSpPr>
          <p:spPr>
            <a:xfrm>
              <a:off x="2853967" y="995820"/>
              <a:ext cx="110093" cy="11009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p:nvPr/>
        </p:nvSpPr>
        <p:spPr>
          <a:xfrm>
            <a:off x="358774" y="1730427"/>
            <a:ext cx="1177861" cy="660436"/>
          </a:xfrm>
          <a:prstGeom prst="rect">
            <a:avLst/>
          </a:prstGeom>
          <a:noFill/>
          <a:ln>
            <a:noFill/>
          </a:ln>
        </p:spPr>
        <p:txBody>
          <a:bodyPr spcFirstLastPara="1" wrap="square" lIns="91425" tIns="91425" rIns="91425" bIns="91425" anchor="t" anchorCtr="0">
            <a:noAutofit/>
          </a:bodyPr>
          <a:lstStyle/>
          <a:p>
            <a:pPr marL="0" lvl="0" indent="0" algn="r" rtl="1">
              <a:lnSpc>
                <a:spcPct val="115000"/>
              </a:lnSpc>
              <a:spcBef>
                <a:spcPts val="0"/>
              </a:spcBef>
              <a:spcAft>
                <a:spcPts val="0"/>
              </a:spcAft>
              <a:buNone/>
            </a:pPr>
            <a:r>
              <a:rPr lang="he-IL" sz="1200" b="1" dirty="0">
                <a:solidFill>
                  <a:schemeClr val="dk1"/>
                </a:solidFill>
                <a:latin typeface="Calibri" panose="020F0502020204030204" pitchFamily="34" charset="0"/>
                <a:cs typeface="Calibri" panose="020F0502020204030204" pitchFamily="34" charset="0"/>
              </a:rPr>
              <a:t>צרו מקרא למפה </a:t>
            </a:r>
            <a:br>
              <a:rPr lang="en-US" sz="1200" dirty="0">
                <a:solidFill>
                  <a:schemeClr val="dk1"/>
                </a:solidFill>
                <a:latin typeface="Calibri" panose="020F0502020204030204" pitchFamily="34" charset="0"/>
                <a:cs typeface="Calibri" panose="020F0502020204030204" pitchFamily="34" charset="0"/>
              </a:rPr>
            </a:br>
            <a:r>
              <a:rPr lang="he-IL" sz="1200" dirty="0">
                <a:solidFill>
                  <a:schemeClr val="dk1"/>
                </a:solidFill>
                <a:latin typeface="Calibri" panose="020F0502020204030204" pitchFamily="34" charset="0"/>
                <a:cs typeface="Calibri" panose="020F0502020204030204" pitchFamily="34" charset="0"/>
              </a:rPr>
              <a:t>שיקל על הבנתה </a:t>
            </a:r>
          </a:p>
        </p:txBody>
      </p:sp>
      <p:sp>
        <p:nvSpPr>
          <p:cNvPr id="110" name="Google Shape;110;p18"/>
          <p:cNvSpPr txBox="1"/>
          <p:nvPr/>
        </p:nvSpPr>
        <p:spPr>
          <a:xfrm>
            <a:off x="4915948" y="687674"/>
            <a:ext cx="3968153" cy="570675"/>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 sz="2500" dirty="0">
                <a:latin typeface="Calibri" panose="020F0502020204030204" pitchFamily="34" charset="0"/>
                <a:cs typeface="Calibri" panose="020F0502020204030204" pitchFamily="34" charset="0"/>
              </a:rPr>
              <a:t>משחק מסלול: הדרך לבית הספר  </a:t>
            </a:r>
            <a:endParaRPr sz="2500" dirty="0">
              <a:latin typeface="Calibri" panose="020F0502020204030204" pitchFamily="34" charset="0"/>
              <a:cs typeface="Calibri" panose="020F0502020204030204" pitchFamily="34" charset="0"/>
            </a:endParaRPr>
          </a:p>
        </p:txBody>
      </p:sp>
      <p:sp>
        <p:nvSpPr>
          <p:cNvPr id="2" name="מלבן מעוגל 10">
            <a:extLst>
              <a:ext uri="{FF2B5EF4-FFF2-40B4-BE49-F238E27FC236}">
                <a16:creationId xmlns:a16="http://schemas.microsoft.com/office/drawing/2014/main" id="{125DBBE8-2278-D417-FA51-462986C96DAF}"/>
              </a:ext>
            </a:extLst>
          </p:cNvPr>
          <p:cNvSpPr/>
          <p:nvPr/>
        </p:nvSpPr>
        <p:spPr>
          <a:xfrm>
            <a:off x="7325396" y="314808"/>
            <a:ext cx="1442895" cy="307777"/>
          </a:xfrm>
          <a:prstGeom prst="roundRect">
            <a:avLst/>
          </a:prstGeom>
          <a:solidFill>
            <a:srgbClr val="9CB6D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0">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פעילות </a:t>
            </a:r>
            <a:r>
              <a:rPr lang="en-US" sz="1200" dirty="0">
                <a:solidFill>
                  <a:schemeClr val="tx1"/>
                </a:solidFill>
                <a:latin typeface="Calibri" panose="020F0502020204030204" pitchFamily="34" charset="0"/>
                <a:cs typeface="Calibri" panose="020F0502020204030204" pitchFamily="34" charset="0"/>
              </a:rPr>
              <a:t>3</a:t>
            </a:r>
          </a:p>
        </p:txBody>
      </p:sp>
      <p:sp>
        <p:nvSpPr>
          <p:cNvPr id="4" name="TextBox 3">
            <a:extLst>
              <a:ext uri="{FF2B5EF4-FFF2-40B4-BE49-F238E27FC236}">
                <a16:creationId xmlns:a16="http://schemas.microsoft.com/office/drawing/2014/main" id="{BC94B2BA-0C41-7A1D-48EC-F180E2A985A2}"/>
              </a:ext>
            </a:extLst>
          </p:cNvPr>
          <p:cNvSpPr txBox="1"/>
          <p:nvPr/>
        </p:nvSpPr>
        <p:spPr>
          <a:xfrm>
            <a:off x="3953100" y="1323438"/>
            <a:ext cx="4890780" cy="382092"/>
          </a:xfrm>
          <a:prstGeom prst="rect">
            <a:avLst/>
          </a:prstGeom>
          <a:noFill/>
        </p:spPr>
        <p:txBody>
          <a:bodyPr wrap="square">
            <a:spAutoFit/>
          </a:bodyPr>
          <a:lstStyle/>
          <a:p>
            <a:pPr marL="0" lvl="0" indent="0" algn="r" rtl="1">
              <a:lnSpc>
                <a:spcPct val="150000"/>
              </a:lnSpc>
              <a:spcBef>
                <a:spcPts val="0"/>
              </a:spcBef>
              <a:spcAft>
                <a:spcPts val="0"/>
              </a:spcAft>
              <a:buNone/>
            </a:pPr>
            <a:r>
              <a:rPr lang="he-IL" sz="1400" b="1" dirty="0">
                <a:solidFill>
                  <a:schemeClr val="dk1"/>
                </a:solidFill>
                <a:latin typeface="Calibri" panose="020F0502020204030204" pitchFamily="34" charset="0"/>
                <a:cs typeface="Calibri" panose="020F0502020204030204" pitchFamily="34" charset="0"/>
              </a:rPr>
              <a:t>הוראות הכנה למשחק:</a:t>
            </a:r>
            <a:endParaRPr lang="he-IL" sz="1400" dirty="0">
              <a:solidFill>
                <a:schemeClr val="dk1"/>
              </a:solidFill>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F5F52992-3234-F9D6-E169-6977CB2A0206}"/>
              </a:ext>
            </a:extLst>
          </p:cNvPr>
          <p:cNvGrpSpPr/>
          <p:nvPr/>
        </p:nvGrpSpPr>
        <p:grpSpPr>
          <a:xfrm>
            <a:off x="8460412" y="1896479"/>
            <a:ext cx="307879" cy="307879"/>
            <a:chOff x="4189461" y="2606194"/>
            <a:chExt cx="307879" cy="307879"/>
          </a:xfrm>
        </p:grpSpPr>
        <p:sp>
          <p:nvSpPr>
            <p:cNvPr id="6" name="Oval 5">
              <a:extLst>
                <a:ext uri="{FF2B5EF4-FFF2-40B4-BE49-F238E27FC236}">
                  <a16:creationId xmlns:a16="http://schemas.microsoft.com/office/drawing/2014/main" id="{543AE22A-0DDD-844C-D400-E6DB025B7D37}"/>
                </a:ext>
              </a:extLst>
            </p:cNvPr>
            <p:cNvSpPr/>
            <p:nvPr/>
          </p:nvSpPr>
          <p:spPr>
            <a:xfrm>
              <a:off x="4189461" y="2606194"/>
              <a:ext cx="307879" cy="307879"/>
            </a:xfrm>
            <a:prstGeom prst="ellipse">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TextBox 6">
              <a:extLst>
                <a:ext uri="{FF2B5EF4-FFF2-40B4-BE49-F238E27FC236}">
                  <a16:creationId xmlns:a16="http://schemas.microsoft.com/office/drawing/2014/main" id="{70716582-BFED-AAD4-33B2-D6A997CCA6B8}"/>
                </a:ext>
              </a:extLst>
            </p:cNvPr>
            <p:cNvSpPr txBox="1"/>
            <p:nvPr/>
          </p:nvSpPr>
          <p:spPr>
            <a:xfrm>
              <a:off x="4203700" y="2614661"/>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1</a:t>
              </a:r>
              <a:endParaRPr lang="he-IL" sz="1400" b="1" dirty="0">
                <a:solidFill>
                  <a:schemeClr val="dk1"/>
                </a:solidFill>
                <a:latin typeface="Calibri" panose="020F0502020204030204" pitchFamily="34" charset="0"/>
                <a:ea typeface="Gisha"/>
                <a:cs typeface="Calibri" panose="020F0502020204030204" pitchFamily="34" charset="0"/>
                <a:sym typeface="Gisha"/>
              </a:endParaRPr>
            </a:p>
          </p:txBody>
        </p:sp>
      </p:grpSp>
      <p:sp>
        <p:nvSpPr>
          <p:cNvPr id="9" name="TextBox 8">
            <a:extLst>
              <a:ext uri="{FF2B5EF4-FFF2-40B4-BE49-F238E27FC236}">
                <a16:creationId xmlns:a16="http://schemas.microsoft.com/office/drawing/2014/main" id="{9FA159CC-A1EA-5D99-C8BE-89C64348D698}"/>
              </a:ext>
            </a:extLst>
          </p:cNvPr>
          <p:cNvSpPr txBox="1"/>
          <p:nvPr/>
        </p:nvSpPr>
        <p:spPr>
          <a:xfrm>
            <a:off x="6593747" y="1789150"/>
            <a:ext cx="1924650" cy="810478"/>
          </a:xfrm>
          <a:prstGeom prst="rect">
            <a:avLst/>
          </a:prstGeom>
          <a:noFill/>
        </p:spPr>
        <p:txBody>
          <a:bodyPr wrap="square">
            <a:spAutoFit/>
          </a:bodyPr>
          <a:lstStyle/>
          <a:p>
            <a:pPr marL="114300" lvl="0" algn="r" rtl="1">
              <a:lnSpc>
                <a:spcPts val="1400"/>
              </a:lnSpc>
              <a:spcBef>
                <a:spcPts val="0"/>
              </a:spcBef>
              <a:spcAft>
                <a:spcPts val="0"/>
              </a:spcAft>
              <a:buClr>
                <a:schemeClr val="dk1"/>
              </a:buClr>
              <a:buSzPts val="1800"/>
            </a:pPr>
            <a:r>
              <a:rPr lang="he-IL" sz="1200" dirty="0">
                <a:solidFill>
                  <a:schemeClr val="dk1"/>
                </a:solidFill>
                <a:latin typeface="Calibri" panose="020F0502020204030204" pitchFamily="34" charset="0"/>
                <a:cs typeface="Calibri" panose="020F0502020204030204" pitchFamily="34" charset="0"/>
              </a:rPr>
              <a:t>על כל אחד/ת מחברי הקבוצה לצייר על דף את הדרך מביתו לבית הספר, על פי הדוגמא המאוירת בשקף הבא.</a:t>
            </a:r>
          </a:p>
        </p:txBody>
      </p:sp>
      <p:grpSp>
        <p:nvGrpSpPr>
          <p:cNvPr id="10" name="Group 9">
            <a:extLst>
              <a:ext uri="{FF2B5EF4-FFF2-40B4-BE49-F238E27FC236}">
                <a16:creationId xmlns:a16="http://schemas.microsoft.com/office/drawing/2014/main" id="{521E9E00-AED8-4CC3-FBEC-9181ABEF50FC}"/>
              </a:ext>
            </a:extLst>
          </p:cNvPr>
          <p:cNvGrpSpPr/>
          <p:nvPr/>
        </p:nvGrpSpPr>
        <p:grpSpPr>
          <a:xfrm>
            <a:off x="5586708" y="1896479"/>
            <a:ext cx="307879" cy="307879"/>
            <a:chOff x="4189461" y="2606194"/>
            <a:chExt cx="307879" cy="307879"/>
          </a:xfrm>
        </p:grpSpPr>
        <p:sp>
          <p:nvSpPr>
            <p:cNvPr id="11" name="Oval 10">
              <a:extLst>
                <a:ext uri="{FF2B5EF4-FFF2-40B4-BE49-F238E27FC236}">
                  <a16:creationId xmlns:a16="http://schemas.microsoft.com/office/drawing/2014/main" id="{18E47A31-D9C0-3D77-9540-15D819129584}"/>
                </a:ext>
              </a:extLst>
            </p:cNvPr>
            <p:cNvSpPr/>
            <p:nvPr/>
          </p:nvSpPr>
          <p:spPr>
            <a:xfrm>
              <a:off x="4189461" y="2606194"/>
              <a:ext cx="307879" cy="307879"/>
            </a:xfrm>
            <a:prstGeom prst="ellipse">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TextBox 11">
              <a:extLst>
                <a:ext uri="{FF2B5EF4-FFF2-40B4-BE49-F238E27FC236}">
                  <a16:creationId xmlns:a16="http://schemas.microsoft.com/office/drawing/2014/main" id="{AE0B13D7-5C5A-C061-4BD9-C4B8B4D7A385}"/>
                </a:ext>
              </a:extLst>
            </p:cNvPr>
            <p:cNvSpPr txBox="1"/>
            <p:nvPr/>
          </p:nvSpPr>
          <p:spPr>
            <a:xfrm>
              <a:off x="4203700" y="2614661"/>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2</a:t>
              </a:r>
              <a:endParaRPr lang="he-IL" sz="1400" b="1" dirty="0">
                <a:solidFill>
                  <a:schemeClr val="dk1"/>
                </a:solidFill>
                <a:latin typeface="Calibri" panose="020F0502020204030204" pitchFamily="34" charset="0"/>
                <a:ea typeface="Gisha"/>
                <a:cs typeface="Calibri" panose="020F0502020204030204" pitchFamily="34" charset="0"/>
                <a:sym typeface="Gisha"/>
              </a:endParaRPr>
            </a:p>
          </p:txBody>
        </p:sp>
      </p:grpSp>
      <p:sp>
        <p:nvSpPr>
          <p:cNvPr id="14" name="TextBox 13">
            <a:extLst>
              <a:ext uri="{FF2B5EF4-FFF2-40B4-BE49-F238E27FC236}">
                <a16:creationId xmlns:a16="http://schemas.microsoft.com/office/drawing/2014/main" id="{D3747B27-A291-15D8-F305-5342E2559D70}"/>
              </a:ext>
            </a:extLst>
          </p:cNvPr>
          <p:cNvSpPr txBox="1"/>
          <p:nvPr/>
        </p:nvSpPr>
        <p:spPr>
          <a:xfrm>
            <a:off x="2592198" y="1789150"/>
            <a:ext cx="3093384" cy="451406"/>
          </a:xfrm>
          <a:prstGeom prst="rect">
            <a:avLst/>
          </a:prstGeom>
          <a:noFill/>
        </p:spPr>
        <p:txBody>
          <a:bodyPr wrap="square">
            <a:spAutoFit/>
          </a:bodyPr>
          <a:lstStyle/>
          <a:p>
            <a:pPr marL="114300" lvl="0" algn="r" rtl="1">
              <a:lnSpc>
                <a:spcPts val="1400"/>
              </a:lnSpc>
              <a:spcBef>
                <a:spcPts val="0"/>
              </a:spcBef>
              <a:spcAft>
                <a:spcPts val="0"/>
              </a:spcAft>
              <a:buClr>
                <a:schemeClr val="dk1"/>
              </a:buClr>
              <a:buSzPts val="1800"/>
            </a:pPr>
            <a:r>
              <a:rPr lang="he-IL" sz="1200" b="1" dirty="0">
                <a:solidFill>
                  <a:schemeClr val="dk1"/>
                </a:solidFill>
                <a:latin typeface="Calibri" panose="020F0502020204030204" pitchFamily="34" charset="0"/>
                <a:cs typeface="Calibri" panose="020F0502020204030204" pitchFamily="34" charset="0"/>
              </a:rPr>
              <a:t>סמנו את המרכיבים הבאים על המפות האישיות:</a:t>
            </a:r>
            <a:br>
              <a:rPr lang="en-US" sz="1200" b="1" dirty="0">
                <a:solidFill>
                  <a:schemeClr val="dk1"/>
                </a:solidFill>
                <a:latin typeface="Calibri" panose="020F0502020204030204" pitchFamily="34" charset="0"/>
                <a:cs typeface="Calibri" panose="020F0502020204030204" pitchFamily="34" charset="0"/>
              </a:rPr>
            </a:br>
            <a:endParaRPr lang="he-IL" sz="1200" b="1" dirty="0">
              <a:solidFill>
                <a:schemeClr val="dk1"/>
              </a:solidFill>
              <a:latin typeface="Calibri" panose="020F0502020204030204" pitchFamily="34" charset="0"/>
              <a:cs typeface="Calibri" panose="020F0502020204030204" pitchFamily="34" charset="0"/>
            </a:endParaRPr>
          </a:p>
        </p:txBody>
      </p:sp>
      <p:pic>
        <p:nvPicPr>
          <p:cNvPr id="15" name="תמונה 47">
            <a:extLst>
              <a:ext uri="{FF2B5EF4-FFF2-40B4-BE49-F238E27FC236}">
                <a16:creationId xmlns:a16="http://schemas.microsoft.com/office/drawing/2014/main" id="{36B726A3-CC6C-4BC7-5B7E-0CE99EAECD21}"/>
              </a:ext>
            </a:extLst>
          </p:cNvPr>
          <p:cNvPicPr>
            <a:picLocks noChangeAspect="1"/>
          </p:cNvPicPr>
          <p:nvPr/>
        </p:nvPicPr>
        <p:blipFill rotWithShape="1">
          <a:blip r:embed="rId3">
            <a:extLst>
              <a:ext uri="{28A0092B-C50C-407E-A947-70E740481C1C}">
                <a14:useLocalDpi xmlns:a14="http://schemas.microsoft.com/office/drawing/2010/main" val="0"/>
              </a:ext>
            </a:extLst>
          </a:blip>
          <a:srcRect l="30699" t="27033" r="33325" b="18386"/>
          <a:stretch/>
        </p:blipFill>
        <p:spPr>
          <a:xfrm>
            <a:off x="7306812" y="3698943"/>
            <a:ext cx="1773798" cy="1513765"/>
          </a:xfrm>
          <a:prstGeom prst="rect">
            <a:avLst/>
          </a:prstGeom>
        </p:spPr>
      </p:pic>
      <p:pic>
        <p:nvPicPr>
          <p:cNvPr id="16" name="תמונה 40">
            <a:extLst>
              <a:ext uri="{FF2B5EF4-FFF2-40B4-BE49-F238E27FC236}">
                <a16:creationId xmlns:a16="http://schemas.microsoft.com/office/drawing/2014/main" id="{386AE5CA-C5A6-5C17-7E53-E77DC2FE582B}"/>
              </a:ext>
            </a:extLst>
          </p:cNvPr>
          <p:cNvPicPr>
            <a:picLocks noChangeAspect="1"/>
          </p:cNvPicPr>
          <p:nvPr/>
        </p:nvPicPr>
        <p:blipFill>
          <a:blip r:embed="rId4"/>
          <a:stretch>
            <a:fillRect/>
          </a:stretch>
        </p:blipFill>
        <p:spPr>
          <a:xfrm>
            <a:off x="6583542" y="2975673"/>
            <a:ext cx="1446540" cy="1446540"/>
          </a:xfrm>
          <a:prstGeom prst="rect">
            <a:avLst/>
          </a:prstGeom>
        </p:spPr>
      </p:pic>
      <p:pic>
        <p:nvPicPr>
          <p:cNvPr id="17" name="תמונה 40">
            <a:extLst>
              <a:ext uri="{FF2B5EF4-FFF2-40B4-BE49-F238E27FC236}">
                <a16:creationId xmlns:a16="http://schemas.microsoft.com/office/drawing/2014/main" id="{EC9773DD-813D-D94D-2C02-FCC8940D2500}"/>
              </a:ext>
            </a:extLst>
          </p:cNvPr>
          <p:cNvPicPr>
            <a:picLocks noChangeAspect="1"/>
          </p:cNvPicPr>
          <p:nvPr/>
        </p:nvPicPr>
        <p:blipFill>
          <a:blip r:embed="rId4"/>
          <a:stretch>
            <a:fillRect/>
          </a:stretch>
        </p:blipFill>
        <p:spPr>
          <a:xfrm>
            <a:off x="5911776" y="2514738"/>
            <a:ext cx="1195487" cy="1195487"/>
          </a:xfrm>
          <a:prstGeom prst="rect">
            <a:avLst/>
          </a:prstGeom>
        </p:spPr>
      </p:pic>
      <p:sp>
        <p:nvSpPr>
          <p:cNvPr id="19" name="TextBox 18">
            <a:extLst>
              <a:ext uri="{FF2B5EF4-FFF2-40B4-BE49-F238E27FC236}">
                <a16:creationId xmlns:a16="http://schemas.microsoft.com/office/drawing/2014/main" id="{BB02DB6B-822A-28BF-BD0C-1252A8B480BA}"/>
              </a:ext>
            </a:extLst>
          </p:cNvPr>
          <p:cNvSpPr txBox="1"/>
          <p:nvPr/>
        </p:nvSpPr>
        <p:spPr>
          <a:xfrm>
            <a:off x="2759978" y="2078864"/>
            <a:ext cx="2925604" cy="2605842"/>
          </a:xfrm>
          <a:prstGeom prst="rect">
            <a:avLst/>
          </a:prstGeom>
          <a:noFill/>
        </p:spPr>
        <p:txBody>
          <a:bodyPr wrap="square">
            <a:spAutoFit/>
          </a:bodyPr>
          <a:lstStyle/>
          <a:p>
            <a:pPr marL="266700" lvl="0" indent="-152400" algn="r" rtl="1">
              <a:lnSpc>
                <a:spcPts val="1400"/>
              </a:lnSpc>
              <a:spcBef>
                <a:spcPts val="0"/>
              </a:spcBef>
              <a:spcAft>
                <a:spcPts val="700"/>
              </a:spcAft>
              <a:buClr>
                <a:schemeClr val="dk1"/>
              </a:buClr>
              <a:buSzPct val="100000"/>
              <a:buFont typeface="Arial" panose="020B0604020202020204" pitchFamily="34" charset="0"/>
              <a:buChar char="•"/>
            </a:pPr>
            <a:r>
              <a:rPr lang="he-IL" sz="1200" dirty="0">
                <a:solidFill>
                  <a:schemeClr val="dk1"/>
                </a:solidFill>
                <a:latin typeface="Calibri" panose="020F0502020204030204" pitchFamily="34" charset="0"/>
                <a:cs typeface="Calibri" panose="020F0502020204030204" pitchFamily="34" charset="0"/>
              </a:rPr>
              <a:t>סמנו את בית הספר בעיגול אדום</a:t>
            </a:r>
            <a:r>
              <a:rPr lang="en-US" sz="1200" dirty="0">
                <a:solidFill>
                  <a:schemeClr val="dk1"/>
                </a:solidFill>
                <a:latin typeface="Calibri" panose="020F0502020204030204" pitchFamily="34" charset="0"/>
                <a:cs typeface="Calibri" panose="020F0502020204030204" pitchFamily="34" charset="0"/>
              </a:rPr>
              <a:t>.</a:t>
            </a:r>
            <a:endParaRPr lang="he-IL" sz="1200" dirty="0">
              <a:solidFill>
                <a:schemeClr val="dk1"/>
              </a:solidFill>
              <a:latin typeface="Calibri" panose="020F0502020204030204" pitchFamily="34" charset="0"/>
              <a:cs typeface="Calibri" panose="020F0502020204030204" pitchFamily="34" charset="0"/>
            </a:endParaRPr>
          </a:p>
          <a:p>
            <a:pPr marL="266700" lvl="0" indent="-152400" algn="r" rtl="1">
              <a:lnSpc>
                <a:spcPts val="1400"/>
              </a:lnSpc>
              <a:spcBef>
                <a:spcPts val="0"/>
              </a:spcBef>
              <a:spcAft>
                <a:spcPts val="700"/>
              </a:spcAft>
              <a:buClr>
                <a:schemeClr val="dk1"/>
              </a:buClr>
              <a:buSzPct val="100000"/>
              <a:buFont typeface="Arial" panose="020B0604020202020204" pitchFamily="34" charset="0"/>
              <a:buChar char="•"/>
            </a:pPr>
            <a:r>
              <a:rPr lang="he-IL" sz="1200" dirty="0">
                <a:solidFill>
                  <a:schemeClr val="dk1"/>
                </a:solidFill>
                <a:latin typeface="Calibri" panose="020F0502020204030204" pitchFamily="34" charset="0"/>
                <a:cs typeface="Calibri" panose="020F0502020204030204" pitchFamily="34" charset="0"/>
              </a:rPr>
              <a:t>כתבו חנויות, בתים של חברים ומקומות מרכזיים בדרך. </a:t>
            </a:r>
          </a:p>
          <a:p>
            <a:pPr marL="266700" lvl="0" indent="-152400" algn="r" rtl="1">
              <a:lnSpc>
                <a:spcPts val="1400"/>
              </a:lnSpc>
              <a:spcBef>
                <a:spcPts val="0"/>
              </a:spcBef>
              <a:spcAft>
                <a:spcPts val="700"/>
              </a:spcAft>
              <a:buClr>
                <a:schemeClr val="dk1"/>
              </a:buClr>
              <a:buSzPct val="100000"/>
              <a:buFont typeface="Arial" panose="020B0604020202020204" pitchFamily="34" charset="0"/>
              <a:buChar char="•"/>
            </a:pPr>
            <a:r>
              <a:rPr lang="he-IL" sz="1200" dirty="0">
                <a:solidFill>
                  <a:schemeClr val="dk1"/>
                </a:solidFill>
                <a:latin typeface="Calibri" panose="020F0502020204030204" pitchFamily="34" charset="0"/>
                <a:cs typeface="Calibri" panose="020F0502020204030204" pitchFamily="34" charset="0"/>
              </a:rPr>
              <a:t>סמנו 20 צעדים לאורך המסלול. </a:t>
            </a:r>
          </a:p>
          <a:p>
            <a:pPr marL="266700" lvl="0" indent="-152400" algn="r" rtl="1">
              <a:lnSpc>
                <a:spcPts val="1400"/>
              </a:lnSpc>
              <a:spcBef>
                <a:spcPts val="0"/>
              </a:spcBef>
              <a:spcAft>
                <a:spcPts val="700"/>
              </a:spcAft>
              <a:buClr>
                <a:schemeClr val="dk1"/>
              </a:buClr>
              <a:buSzPct val="100000"/>
              <a:buFont typeface="Arial" panose="020B0604020202020204" pitchFamily="34" charset="0"/>
              <a:buChar char="•"/>
            </a:pPr>
            <a:r>
              <a:rPr lang="he-IL" sz="1200" dirty="0">
                <a:solidFill>
                  <a:schemeClr val="dk1"/>
                </a:solidFill>
                <a:latin typeface="Calibri" panose="020F0502020204030204" pitchFamily="34" charset="0"/>
                <a:cs typeface="Calibri" panose="020F0502020204030204" pitchFamily="34" charset="0"/>
              </a:rPr>
              <a:t>סמנו בכוכב בצבע ירוק שני מקומות מוצלחים שנעים לבקר או לשהות בהם</a:t>
            </a:r>
            <a:r>
              <a:rPr lang="en-US" sz="1200" dirty="0">
                <a:solidFill>
                  <a:schemeClr val="dk1"/>
                </a:solidFill>
                <a:latin typeface="Calibri" panose="020F0502020204030204" pitchFamily="34" charset="0"/>
                <a:cs typeface="Calibri" panose="020F0502020204030204" pitchFamily="34" charset="0"/>
              </a:rPr>
              <a:t>.</a:t>
            </a:r>
            <a:r>
              <a:rPr lang="he-IL" sz="1200" dirty="0">
                <a:solidFill>
                  <a:schemeClr val="dk1"/>
                </a:solidFill>
                <a:latin typeface="Calibri" panose="020F0502020204030204" pitchFamily="34" charset="0"/>
                <a:cs typeface="Calibri" panose="020F0502020204030204" pitchFamily="34" charset="0"/>
              </a:rPr>
              <a:t>  </a:t>
            </a:r>
          </a:p>
          <a:p>
            <a:pPr marL="266700" lvl="0" indent="-152400" algn="r" rtl="1">
              <a:lnSpc>
                <a:spcPts val="1400"/>
              </a:lnSpc>
              <a:spcBef>
                <a:spcPts val="0"/>
              </a:spcBef>
              <a:spcAft>
                <a:spcPts val="700"/>
              </a:spcAft>
              <a:buClr>
                <a:schemeClr val="dk1"/>
              </a:buClr>
              <a:buSzPct val="100000"/>
              <a:buFont typeface="Arial" panose="020B0604020202020204" pitchFamily="34" charset="0"/>
              <a:buChar char="•"/>
            </a:pPr>
            <a:r>
              <a:rPr lang="he-IL" sz="1200" dirty="0">
                <a:solidFill>
                  <a:schemeClr val="dk1"/>
                </a:solidFill>
                <a:latin typeface="Calibri" panose="020F0502020204030204" pitchFamily="34" charset="0"/>
                <a:cs typeface="Calibri" panose="020F0502020204030204" pitchFamily="34" charset="0"/>
              </a:rPr>
              <a:t>סמנו במשולש שחור שני מקומות לא נעימים שאתם נמנעים מלבקר בהם. </a:t>
            </a:r>
          </a:p>
          <a:p>
            <a:pPr marL="266700" lvl="0" indent="-152400" algn="r" rtl="1">
              <a:lnSpc>
                <a:spcPts val="1400"/>
              </a:lnSpc>
              <a:spcBef>
                <a:spcPts val="0"/>
              </a:spcBef>
              <a:spcAft>
                <a:spcPts val="700"/>
              </a:spcAft>
              <a:buClr>
                <a:schemeClr val="dk1"/>
              </a:buClr>
              <a:buSzPct val="100000"/>
              <a:buFont typeface="Arial" panose="020B0604020202020204" pitchFamily="34" charset="0"/>
              <a:buChar char="•"/>
            </a:pPr>
            <a:r>
              <a:rPr lang="he-IL" sz="1200" dirty="0">
                <a:solidFill>
                  <a:schemeClr val="dk1"/>
                </a:solidFill>
                <a:latin typeface="Calibri" panose="020F0502020204030204" pitchFamily="34" charset="0"/>
                <a:cs typeface="Calibri" panose="020F0502020204030204" pitchFamily="34" charset="0"/>
              </a:rPr>
              <a:t>סמנו בכחול את המקום הגבוה ביותר בדרך לבית הספר.</a:t>
            </a:r>
          </a:p>
          <a:p>
            <a:pPr marL="266700" lvl="0" indent="-152400" algn="r" rtl="1">
              <a:lnSpc>
                <a:spcPts val="1400"/>
              </a:lnSpc>
              <a:spcBef>
                <a:spcPts val="0"/>
              </a:spcBef>
              <a:spcAft>
                <a:spcPts val="700"/>
              </a:spcAft>
              <a:buClr>
                <a:schemeClr val="dk1"/>
              </a:buClr>
              <a:buSzPct val="100000"/>
              <a:buFont typeface="Arial" panose="020B0604020202020204" pitchFamily="34" charset="0"/>
              <a:buChar char="•"/>
            </a:pPr>
            <a:r>
              <a:rPr lang="he-IL" sz="1200" dirty="0">
                <a:solidFill>
                  <a:schemeClr val="dk1"/>
                </a:solidFill>
                <a:latin typeface="Calibri" panose="020F0502020204030204" pitchFamily="34" charset="0"/>
                <a:cs typeface="Calibri" panose="020F0502020204030204" pitchFamily="34" charset="0"/>
              </a:rPr>
              <a:t>סמנו עוד מקום לפי בחירתכם.</a:t>
            </a:r>
          </a:p>
        </p:txBody>
      </p:sp>
      <p:sp>
        <p:nvSpPr>
          <p:cNvPr id="20" name="Oval 19">
            <a:extLst>
              <a:ext uri="{FF2B5EF4-FFF2-40B4-BE49-F238E27FC236}">
                <a16:creationId xmlns:a16="http://schemas.microsoft.com/office/drawing/2014/main" id="{8879A69E-E2CC-0F78-3EF9-0B4008E88366}"/>
              </a:ext>
            </a:extLst>
          </p:cNvPr>
          <p:cNvSpPr/>
          <p:nvPr/>
        </p:nvSpPr>
        <p:spPr>
          <a:xfrm>
            <a:off x="2616947" y="2086374"/>
            <a:ext cx="193785" cy="193785"/>
          </a:xfrm>
          <a:prstGeom prst="ellipse">
            <a:avLst/>
          </a:prstGeom>
          <a:solidFill>
            <a:srgbClr val="FF00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sp>
        <p:nvSpPr>
          <p:cNvPr id="21" name="5-Point Star 20">
            <a:extLst>
              <a:ext uri="{FF2B5EF4-FFF2-40B4-BE49-F238E27FC236}">
                <a16:creationId xmlns:a16="http://schemas.microsoft.com/office/drawing/2014/main" id="{4E6D48A7-FFD3-A8AC-C8DF-91D0867E5C74}"/>
              </a:ext>
            </a:extLst>
          </p:cNvPr>
          <p:cNvSpPr/>
          <p:nvPr/>
        </p:nvSpPr>
        <p:spPr>
          <a:xfrm>
            <a:off x="2583809" y="3157804"/>
            <a:ext cx="234891" cy="234891"/>
          </a:xfrm>
          <a:prstGeom prst="star5">
            <a:avLst/>
          </a:prstGeom>
          <a:solidFill>
            <a:schemeClr val="accent4"/>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sp>
        <p:nvSpPr>
          <p:cNvPr id="23" name="Triangle 22">
            <a:extLst>
              <a:ext uri="{FF2B5EF4-FFF2-40B4-BE49-F238E27FC236}">
                <a16:creationId xmlns:a16="http://schemas.microsoft.com/office/drawing/2014/main" id="{6D00DCBD-1903-C757-66A0-824F86C7D869}"/>
              </a:ext>
            </a:extLst>
          </p:cNvPr>
          <p:cNvSpPr/>
          <p:nvPr/>
        </p:nvSpPr>
        <p:spPr>
          <a:xfrm>
            <a:off x="2592198" y="3590488"/>
            <a:ext cx="226502" cy="209123"/>
          </a:xfrm>
          <a:prstGeom prst="triangle">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cxnSp>
        <p:nvCxnSpPr>
          <p:cNvPr id="25" name="Straight Connector 24">
            <a:extLst>
              <a:ext uri="{FF2B5EF4-FFF2-40B4-BE49-F238E27FC236}">
                <a16:creationId xmlns:a16="http://schemas.microsoft.com/office/drawing/2014/main" id="{8A943CAD-288C-7C65-B3A7-132EB0CC0B9D}"/>
              </a:ext>
            </a:extLst>
          </p:cNvPr>
          <p:cNvCxnSpPr/>
          <p:nvPr/>
        </p:nvCxnSpPr>
        <p:spPr>
          <a:xfrm>
            <a:off x="2567031" y="4152551"/>
            <a:ext cx="30200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BB30E4-9793-152A-C6BE-784649EFCDAA}"/>
              </a:ext>
            </a:extLst>
          </p:cNvPr>
          <p:cNvCxnSpPr/>
          <p:nvPr/>
        </p:nvCxnSpPr>
        <p:spPr>
          <a:xfrm flipH="1">
            <a:off x="2575420" y="2347271"/>
            <a:ext cx="287742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F903FE8-5D49-77DB-2AF0-6921C7D9A55B}"/>
              </a:ext>
            </a:extLst>
          </p:cNvPr>
          <p:cNvCxnSpPr/>
          <p:nvPr/>
        </p:nvCxnSpPr>
        <p:spPr>
          <a:xfrm flipH="1">
            <a:off x="2575420" y="2783499"/>
            <a:ext cx="287742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670DB6-152B-C5A6-685F-4B733F852F4B}"/>
              </a:ext>
            </a:extLst>
          </p:cNvPr>
          <p:cNvCxnSpPr/>
          <p:nvPr/>
        </p:nvCxnSpPr>
        <p:spPr>
          <a:xfrm flipH="1">
            <a:off x="2575420" y="3077114"/>
            <a:ext cx="287742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2723D7-9024-0F8A-5694-749E010F9830}"/>
              </a:ext>
            </a:extLst>
          </p:cNvPr>
          <p:cNvCxnSpPr/>
          <p:nvPr/>
        </p:nvCxnSpPr>
        <p:spPr>
          <a:xfrm flipH="1">
            <a:off x="2575420" y="3479785"/>
            <a:ext cx="287742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3AAF660-D771-D730-E480-DFA12556A3B8}"/>
              </a:ext>
            </a:extLst>
          </p:cNvPr>
          <p:cNvCxnSpPr/>
          <p:nvPr/>
        </p:nvCxnSpPr>
        <p:spPr>
          <a:xfrm flipH="1">
            <a:off x="2575420" y="3916013"/>
            <a:ext cx="287742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B06CB42-9378-C4A8-EC07-168EE76C6067}"/>
              </a:ext>
            </a:extLst>
          </p:cNvPr>
          <p:cNvCxnSpPr/>
          <p:nvPr/>
        </p:nvCxnSpPr>
        <p:spPr>
          <a:xfrm flipH="1">
            <a:off x="2575420" y="4385796"/>
            <a:ext cx="287742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A761F2FE-98BB-F66D-DB38-4A9889199751}"/>
              </a:ext>
            </a:extLst>
          </p:cNvPr>
          <p:cNvSpPr/>
          <p:nvPr/>
        </p:nvSpPr>
        <p:spPr>
          <a:xfrm>
            <a:off x="2616947" y="2832994"/>
            <a:ext cx="193785" cy="193785"/>
          </a:xfrm>
          <a:prstGeom prst="ellipse">
            <a:avLst/>
          </a:prstGeom>
          <a:solidFill>
            <a:schemeClr val="accent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nvGrpSpPr>
          <p:cNvPr id="37" name="Group 36">
            <a:extLst>
              <a:ext uri="{FF2B5EF4-FFF2-40B4-BE49-F238E27FC236}">
                <a16:creationId xmlns:a16="http://schemas.microsoft.com/office/drawing/2014/main" id="{326D354D-5C1B-B6B4-63C9-F1AA417A1C2E}"/>
              </a:ext>
            </a:extLst>
          </p:cNvPr>
          <p:cNvGrpSpPr/>
          <p:nvPr/>
        </p:nvGrpSpPr>
        <p:grpSpPr>
          <a:xfrm>
            <a:off x="1585160" y="1904868"/>
            <a:ext cx="307879" cy="307879"/>
            <a:chOff x="4189461" y="2606194"/>
            <a:chExt cx="307879" cy="307879"/>
          </a:xfrm>
        </p:grpSpPr>
        <p:sp>
          <p:nvSpPr>
            <p:cNvPr id="38" name="Oval 37">
              <a:extLst>
                <a:ext uri="{FF2B5EF4-FFF2-40B4-BE49-F238E27FC236}">
                  <a16:creationId xmlns:a16="http://schemas.microsoft.com/office/drawing/2014/main" id="{5A1D35CB-F54C-759F-DC89-59C9D7D135AA}"/>
                </a:ext>
              </a:extLst>
            </p:cNvPr>
            <p:cNvSpPr/>
            <p:nvPr/>
          </p:nvSpPr>
          <p:spPr>
            <a:xfrm>
              <a:off x="4189461" y="2606194"/>
              <a:ext cx="307879" cy="307879"/>
            </a:xfrm>
            <a:prstGeom prst="ellipse">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9" name="TextBox 38">
              <a:extLst>
                <a:ext uri="{FF2B5EF4-FFF2-40B4-BE49-F238E27FC236}">
                  <a16:creationId xmlns:a16="http://schemas.microsoft.com/office/drawing/2014/main" id="{5B0EB3BD-6EF6-DF4C-4A5E-153C98C60CC1}"/>
                </a:ext>
              </a:extLst>
            </p:cNvPr>
            <p:cNvSpPr txBox="1"/>
            <p:nvPr/>
          </p:nvSpPr>
          <p:spPr>
            <a:xfrm>
              <a:off x="4203700" y="2614661"/>
              <a:ext cx="279400" cy="297004"/>
            </a:xfrm>
            <a:prstGeom prst="rect">
              <a:avLst/>
            </a:prstGeom>
            <a:noFill/>
          </p:spPr>
          <p:txBody>
            <a:bodyPr wrap="square">
              <a:spAutoFit/>
            </a:bodyPr>
            <a:lstStyle/>
            <a:p>
              <a:pPr marL="0" lvl="0" indent="0" algn="ctr" rtl="1">
                <a:lnSpc>
                  <a:spcPct val="95000"/>
                </a:lnSpc>
                <a:spcBef>
                  <a:spcPts val="0"/>
                </a:spcBef>
                <a:spcAft>
                  <a:spcPts val="0"/>
                </a:spcAft>
                <a:buSzPts val="688"/>
                <a:buNone/>
              </a:pPr>
              <a:r>
                <a:rPr lang="en-US" sz="1400" b="1" dirty="0">
                  <a:solidFill>
                    <a:schemeClr val="dk1"/>
                  </a:solidFill>
                  <a:latin typeface="Calibri" panose="020F0502020204030204" pitchFamily="34" charset="0"/>
                  <a:ea typeface="Gisha"/>
                  <a:cs typeface="Calibri" panose="020F0502020204030204" pitchFamily="34" charset="0"/>
                  <a:sym typeface="Gisha"/>
                </a:rPr>
                <a:t>3</a:t>
              </a:r>
              <a:endParaRPr lang="he-IL" sz="1400" b="1" dirty="0">
                <a:solidFill>
                  <a:schemeClr val="dk1"/>
                </a:solidFill>
                <a:latin typeface="Calibri" panose="020F0502020204030204" pitchFamily="34" charset="0"/>
                <a:ea typeface="Gisha"/>
                <a:cs typeface="Calibri" panose="020F0502020204030204" pitchFamily="34" charset="0"/>
                <a:sym typeface="Gisha"/>
              </a:endParaRPr>
            </a:p>
          </p:txBody>
        </p:sp>
      </p:grpSp>
      <p:sp>
        <p:nvSpPr>
          <p:cNvPr id="44" name="TextBox 43">
            <a:extLst>
              <a:ext uri="{FF2B5EF4-FFF2-40B4-BE49-F238E27FC236}">
                <a16:creationId xmlns:a16="http://schemas.microsoft.com/office/drawing/2014/main" id="{ACBA3319-C6B5-662E-66C0-1928A346E0C0}"/>
              </a:ext>
            </a:extLst>
          </p:cNvPr>
          <p:cNvSpPr txBox="1"/>
          <p:nvPr/>
        </p:nvSpPr>
        <p:spPr>
          <a:xfrm>
            <a:off x="287637" y="3377157"/>
            <a:ext cx="1061207" cy="276999"/>
          </a:xfrm>
          <a:prstGeom prst="rect">
            <a:avLst/>
          </a:prstGeom>
          <a:noFill/>
        </p:spPr>
        <p:txBody>
          <a:bodyPr wrap="square">
            <a:spAutoFit/>
          </a:bodyPr>
          <a:lstStyle/>
          <a:p>
            <a:pPr algn="r"/>
            <a:r>
              <a:rPr lang="he-IL" sz="1200" dirty="0">
                <a:solidFill>
                  <a:schemeClr val="dk1"/>
                </a:solidFill>
                <a:latin typeface="Calibri" panose="020F0502020204030204" pitchFamily="34" charset="0"/>
                <a:cs typeface="Calibri" panose="020F0502020204030204" pitchFamily="34" charset="0"/>
              </a:rPr>
              <a:t>בית הספר </a:t>
            </a:r>
            <a:endParaRPr lang="en-IL" sz="1200" dirty="0"/>
          </a:p>
        </p:txBody>
      </p:sp>
      <p:sp>
        <p:nvSpPr>
          <p:cNvPr id="45" name="Rounded Rectangle 44">
            <a:extLst>
              <a:ext uri="{FF2B5EF4-FFF2-40B4-BE49-F238E27FC236}">
                <a16:creationId xmlns:a16="http://schemas.microsoft.com/office/drawing/2014/main" id="{05C0F5CE-4344-4530-68AA-0ECAD7FC9886}"/>
              </a:ext>
            </a:extLst>
          </p:cNvPr>
          <p:cNvSpPr/>
          <p:nvPr/>
        </p:nvSpPr>
        <p:spPr>
          <a:xfrm>
            <a:off x="358775" y="2524135"/>
            <a:ext cx="1487223" cy="2022697"/>
          </a:xfrm>
          <a:prstGeom prst="roundRect">
            <a:avLst>
              <a:gd name="adj" fmla="val 9650"/>
            </a:avLst>
          </a:prstGeom>
          <a:solidFill>
            <a:schemeClr val="bg1"/>
          </a:solidFill>
          <a:ln w="127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6" name="Google Shape;109;p18">
            <a:extLst>
              <a:ext uri="{FF2B5EF4-FFF2-40B4-BE49-F238E27FC236}">
                <a16:creationId xmlns:a16="http://schemas.microsoft.com/office/drawing/2014/main" id="{4C515792-B823-B39D-BD76-7900285A97CF}"/>
              </a:ext>
            </a:extLst>
          </p:cNvPr>
          <p:cNvSpPr txBox="1"/>
          <p:nvPr/>
        </p:nvSpPr>
        <p:spPr>
          <a:xfrm>
            <a:off x="409108" y="2527382"/>
            <a:ext cx="1370807" cy="305612"/>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Font typeface="Arial"/>
              <a:buNone/>
            </a:pPr>
            <a:r>
              <a:rPr lang="he-IL" sz="1200" b="1" dirty="0">
                <a:solidFill>
                  <a:schemeClr val="dk1"/>
                </a:solidFill>
                <a:latin typeface="Calibri" panose="020F0502020204030204" pitchFamily="34" charset="0"/>
                <a:cs typeface="Calibri" panose="020F0502020204030204" pitchFamily="34" charset="0"/>
              </a:rPr>
              <a:t>דוגמה למקראת מפה</a:t>
            </a:r>
            <a:endParaRPr lang="he-IL" sz="1200" dirty="0">
              <a:solidFill>
                <a:schemeClr val="dk1"/>
              </a:solidFill>
              <a:latin typeface="Calibri" panose="020F0502020204030204" pitchFamily="34" charset="0"/>
              <a:cs typeface="Calibri" panose="020F0502020204030204" pitchFamily="34" charset="0"/>
            </a:endParaRPr>
          </a:p>
        </p:txBody>
      </p:sp>
      <p:sp>
        <p:nvSpPr>
          <p:cNvPr id="47" name="Oval 46">
            <a:extLst>
              <a:ext uri="{FF2B5EF4-FFF2-40B4-BE49-F238E27FC236}">
                <a16:creationId xmlns:a16="http://schemas.microsoft.com/office/drawing/2014/main" id="{E12BE6D2-99D1-EE4D-E914-2F6AF449DA2F}"/>
              </a:ext>
            </a:extLst>
          </p:cNvPr>
          <p:cNvSpPr/>
          <p:nvPr/>
        </p:nvSpPr>
        <p:spPr>
          <a:xfrm>
            <a:off x="1501630" y="2908914"/>
            <a:ext cx="176168" cy="176168"/>
          </a:xfrm>
          <a:prstGeom prst="ellipse">
            <a:avLst/>
          </a:prstGeom>
          <a:solidFill>
            <a:srgbClr val="FF00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sp>
        <p:nvSpPr>
          <p:cNvPr id="48" name="Google Shape;109;p18">
            <a:extLst>
              <a:ext uri="{FF2B5EF4-FFF2-40B4-BE49-F238E27FC236}">
                <a16:creationId xmlns:a16="http://schemas.microsoft.com/office/drawing/2014/main" id="{78E2F065-CB17-AEF8-C499-2203DF5E5656}"/>
              </a:ext>
            </a:extLst>
          </p:cNvPr>
          <p:cNvSpPr txBox="1"/>
          <p:nvPr/>
        </p:nvSpPr>
        <p:spPr>
          <a:xfrm>
            <a:off x="274883" y="2795830"/>
            <a:ext cx="1177861" cy="305612"/>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Font typeface="Arial"/>
              <a:buNone/>
            </a:pPr>
            <a:r>
              <a:rPr lang="he-IL" sz="1100" dirty="0">
                <a:solidFill>
                  <a:schemeClr val="dk1"/>
                </a:solidFill>
                <a:latin typeface="Calibri" panose="020F0502020204030204" pitchFamily="34" charset="0"/>
                <a:cs typeface="Calibri" panose="020F0502020204030204" pitchFamily="34" charset="0"/>
              </a:rPr>
              <a:t>בית ספר</a:t>
            </a:r>
          </a:p>
        </p:txBody>
      </p:sp>
      <p:sp>
        <p:nvSpPr>
          <p:cNvPr id="49" name="5-Point Star 48">
            <a:extLst>
              <a:ext uri="{FF2B5EF4-FFF2-40B4-BE49-F238E27FC236}">
                <a16:creationId xmlns:a16="http://schemas.microsoft.com/office/drawing/2014/main" id="{2F25F892-45B9-6FA9-DB36-4162C16908CA}"/>
              </a:ext>
            </a:extLst>
          </p:cNvPr>
          <p:cNvSpPr/>
          <p:nvPr/>
        </p:nvSpPr>
        <p:spPr>
          <a:xfrm>
            <a:off x="1478750" y="3176870"/>
            <a:ext cx="213537" cy="213537"/>
          </a:xfrm>
          <a:prstGeom prst="star5">
            <a:avLst/>
          </a:prstGeom>
          <a:solidFill>
            <a:schemeClr val="accent4"/>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sp>
        <p:nvSpPr>
          <p:cNvPr id="50" name="Google Shape;109;p18">
            <a:extLst>
              <a:ext uri="{FF2B5EF4-FFF2-40B4-BE49-F238E27FC236}">
                <a16:creationId xmlns:a16="http://schemas.microsoft.com/office/drawing/2014/main" id="{4424BF92-BF84-B534-50BB-F1E52D59EF49}"/>
              </a:ext>
            </a:extLst>
          </p:cNvPr>
          <p:cNvSpPr txBox="1"/>
          <p:nvPr/>
        </p:nvSpPr>
        <p:spPr>
          <a:xfrm>
            <a:off x="290207" y="3081908"/>
            <a:ext cx="1177861" cy="305612"/>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Font typeface="Arial"/>
              <a:buNone/>
            </a:pPr>
            <a:r>
              <a:rPr lang="he-IL" sz="1100" dirty="0">
                <a:solidFill>
                  <a:schemeClr val="dk1"/>
                </a:solidFill>
                <a:latin typeface="Calibri" panose="020F0502020204030204" pitchFamily="34" charset="0"/>
                <a:cs typeface="Calibri" panose="020F0502020204030204" pitchFamily="34" charset="0"/>
              </a:rPr>
              <a:t>מקום מוצלח</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p:nvPr/>
        </p:nvSpPr>
        <p:spPr>
          <a:xfrm>
            <a:off x="358774" y="728450"/>
            <a:ext cx="8426451" cy="3997525"/>
          </a:xfrm>
          <a:prstGeom prst="rect">
            <a:avLst/>
          </a:prstGeom>
          <a:solidFill>
            <a:schemeClr val="bg1"/>
          </a:solidFill>
          <a:ln w="19050" cap="flat" cmpd="sng">
            <a:solidFill>
              <a:schemeClr val="tx1"/>
            </a:solidFill>
            <a:prstDash val="sysDot"/>
            <a:round/>
            <a:headEnd type="none" w="sm" len="sm"/>
            <a:tailEnd type="none" w="sm" len="sm"/>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117" name="Google Shape;117;p19"/>
          <p:cNvSpPr/>
          <p:nvPr/>
        </p:nvSpPr>
        <p:spPr>
          <a:xfrm>
            <a:off x="844175" y="4364450"/>
            <a:ext cx="1895100" cy="5256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r>
              <a:rPr lang="iw" sz="1000" b="1" dirty="0">
                <a:latin typeface="Calibri" panose="020F0502020204030204" pitchFamily="34" charset="0"/>
                <a:cs typeface="Calibri" panose="020F0502020204030204" pitchFamily="34" charset="0"/>
              </a:rPr>
              <a:t>ציוד למשחק:</a:t>
            </a:r>
            <a:endParaRPr sz="1000" b="1" dirty="0">
              <a:latin typeface="Calibri" panose="020F0502020204030204" pitchFamily="34" charset="0"/>
              <a:cs typeface="Calibri" panose="020F0502020204030204" pitchFamily="34" charset="0"/>
            </a:endParaRPr>
          </a:p>
          <a:p>
            <a:pPr marL="0" lvl="0" indent="0" algn="r" rtl="1">
              <a:spcBef>
                <a:spcPts val="0"/>
              </a:spcBef>
              <a:spcAft>
                <a:spcPts val="0"/>
              </a:spcAft>
              <a:buNone/>
            </a:pPr>
            <a:r>
              <a:rPr lang="iw" sz="1000" dirty="0">
                <a:latin typeface="Calibri" panose="020F0502020204030204" pitchFamily="34" charset="0"/>
                <a:cs typeface="Calibri" panose="020F0502020204030204" pitchFamily="34" charset="0"/>
              </a:rPr>
              <a:t>קוביות משחק</a:t>
            </a:r>
            <a:endParaRPr sz="1000" dirty="0">
              <a:latin typeface="Calibri" panose="020F0502020204030204" pitchFamily="34" charset="0"/>
              <a:cs typeface="Calibri" panose="020F0502020204030204" pitchFamily="34" charset="0"/>
            </a:endParaRPr>
          </a:p>
          <a:p>
            <a:pPr marL="0" lvl="0" indent="0" algn="r" rtl="1">
              <a:spcBef>
                <a:spcPts val="0"/>
              </a:spcBef>
              <a:spcAft>
                <a:spcPts val="0"/>
              </a:spcAft>
              <a:buNone/>
            </a:pPr>
            <a:r>
              <a:rPr lang="iw" sz="1000" dirty="0">
                <a:latin typeface="Calibri" panose="020F0502020204030204" pitchFamily="34" charset="0"/>
                <a:cs typeface="Calibri" panose="020F0502020204030204" pitchFamily="34" charset="0"/>
              </a:rPr>
              <a:t>״חיילי משחק״/ מטבעות/ כפתורים</a:t>
            </a:r>
            <a:endParaRPr sz="1000" dirty="0">
              <a:latin typeface="Calibri" panose="020F0502020204030204" pitchFamily="34" charset="0"/>
              <a:cs typeface="Calibri" panose="020F0502020204030204" pitchFamily="34" charset="0"/>
            </a:endParaRPr>
          </a:p>
        </p:txBody>
      </p:sp>
      <p:sp>
        <p:nvSpPr>
          <p:cNvPr id="120" name="Google Shape;120;p19"/>
          <p:cNvSpPr/>
          <p:nvPr/>
        </p:nvSpPr>
        <p:spPr>
          <a:xfrm>
            <a:off x="2149800" y="1137075"/>
            <a:ext cx="5934100" cy="2736100"/>
          </a:xfrm>
          <a:custGeom>
            <a:avLst/>
            <a:gdLst>
              <a:gd name="connsiteX0" fmla="*/ 237364 w 237364"/>
              <a:gd name="connsiteY0" fmla="*/ 0 h 109444"/>
              <a:gd name="connsiteX1" fmla="*/ 219598 w 237364"/>
              <a:gd name="connsiteY1" fmla="*/ 1777 h 109444"/>
              <a:gd name="connsiteX2" fmla="*/ 204673 w 237364"/>
              <a:gd name="connsiteY2" fmla="*/ 9239 h 109444"/>
              <a:gd name="connsiteX3" fmla="*/ 192947 w 237364"/>
              <a:gd name="connsiteY3" fmla="*/ 6396 h 109444"/>
              <a:gd name="connsiteX4" fmla="*/ 171272 w 237364"/>
              <a:gd name="connsiteY4" fmla="*/ 3909 h 109444"/>
              <a:gd name="connsiteX5" fmla="*/ 130408 w 237364"/>
              <a:gd name="connsiteY5" fmla="*/ 24518 h 109444"/>
              <a:gd name="connsiteX6" fmla="*/ 156703 w 237364"/>
              <a:gd name="connsiteY6" fmla="*/ 44062 h 109444"/>
              <a:gd name="connsiteX7" fmla="*/ 196856 w 237364"/>
              <a:gd name="connsiteY7" fmla="*/ 48326 h 109444"/>
              <a:gd name="connsiteX8" fmla="*/ 225283 w 237364"/>
              <a:gd name="connsiteY8" fmla="*/ 90966 h 109444"/>
              <a:gd name="connsiteX9" fmla="*/ 186907 w 237364"/>
              <a:gd name="connsiteY9" fmla="*/ 97718 h 109444"/>
              <a:gd name="connsiteX10" fmla="*/ 158480 w 237364"/>
              <a:gd name="connsiteY10" fmla="*/ 98784 h 109444"/>
              <a:gd name="connsiteX11" fmla="*/ 132540 w 237364"/>
              <a:gd name="connsiteY11" fmla="*/ 91677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8580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2947 w 237364"/>
              <a:gd name="connsiteY3" fmla="*/ 6396 h 109444"/>
              <a:gd name="connsiteX4" fmla="*/ 171272 w 237364"/>
              <a:gd name="connsiteY4" fmla="*/ 3909 h 109444"/>
              <a:gd name="connsiteX5" fmla="*/ 130408 w 237364"/>
              <a:gd name="connsiteY5" fmla="*/ 24518 h 109444"/>
              <a:gd name="connsiteX6" fmla="*/ 156703 w 237364"/>
              <a:gd name="connsiteY6" fmla="*/ 44062 h 109444"/>
              <a:gd name="connsiteX7" fmla="*/ 196856 w 237364"/>
              <a:gd name="connsiteY7" fmla="*/ 48326 h 109444"/>
              <a:gd name="connsiteX8" fmla="*/ 225283 w 237364"/>
              <a:gd name="connsiteY8" fmla="*/ 90966 h 109444"/>
              <a:gd name="connsiteX9" fmla="*/ 186907 w 237364"/>
              <a:gd name="connsiteY9" fmla="*/ 97718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8580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2947 w 237364"/>
              <a:gd name="connsiteY3" fmla="*/ 6396 h 109444"/>
              <a:gd name="connsiteX4" fmla="*/ 171272 w 237364"/>
              <a:gd name="connsiteY4" fmla="*/ 3909 h 109444"/>
              <a:gd name="connsiteX5" fmla="*/ 130408 w 237364"/>
              <a:gd name="connsiteY5" fmla="*/ 24518 h 109444"/>
              <a:gd name="connsiteX6" fmla="*/ 156703 w 237364"/>
              <a:gd name="connsiteY6" fmla="*/ 44062 h 109444"/>
              <a:gd name="connsiteX7" fmla="*/ 196856 w 237364"/>
              <a:gd name="connsiteY7" fmla="*/ 48326 h 109444"/>
              <a:gd name="connsiteX8" fmla="*/ 225283 w 237364"/>
              <a:gd name="connsiteY8" fmla="*/ 90966 h 109444"/>
              <a:gd name="connsiteX9" fmla="*/ 186907 w 237364"/>
              <a:gd name="connsiteY9" fmla="*/ 97718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8580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2947 w 237364"/>
              <a:gd name="connsiteY3" fmla="*/ 6396 h 109444"/>
              <a:gd name="connsiteX4" fmla="*/ 171272 w 237364"/>
              <a:gd name="connsiteY4" fmla="*/ 3909 h 109444"/>
              <a:gd name="connsiteX5" fmla="*/ 130408 w 237364"/>
              <a:gd name="connsiteY5" fmla="*/ 24518 h 109444"/>
              <a:gd name="connsiteX6" fmla="*/ 156703 w 237364"/>
              <a:gd name="connsiteY6" fmla="*/ 44062 h 109444"/>
              <a:gd name="connsiteX7" fmla="*/ 196856 w 237364"/>
              <a:gd name="connsiteY7" fmla="*/ 48326 h 109444"/>
              <a:gd name="connsiteX8" fmla="*/ 225283 w 237364"/>
              <a:gd name="connsiteY8" fmla="*/ 90966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8580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2947 w 237364"/>
              <a:gd name="connsiteY3" fmla="*/ 6396 h 109444"/>
              <a:gd name="connsiteX4" fmla="*/ 171272 w 237364"/>
              <a:gd name="connsiteY4" fmla="*/ 3909 h 109444"/>
              <a:gd name="connsiteX5" fmla="*/ 130408 w 237364"/>
              <a:gd name="connsiteY5" fmla="*/ 24518 h 109444"/>
              <a:gd name="connsiteX6" fmla="*/ 156703 w 237364"/>
              <a:gd name="connsiteY6" fmla="*/ 44062 h 109444"/>
              <a:gd name="connsiteX7" fmla="*/ 196856 w 237364"/>
              <a:gd name="connsiteY7" fmla="*/ 48326 h 109444"/>
              <a:gd name="connsiteX8" fmla="*/ 225283 w 237364"/>
              <a:gd name="connsiteY8" fmla="*/ 90966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8580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2947 w 237364"/>
              <a:gd name="connsiteY3" fmla="*/ 6396 h 109444"/>
              <a:gd name="connsiteX4" fmla="*/ 171272 w 237364"/>
              <a:gd name="connsiteY4" fmla="*/ 3909 h 109444"/>
              <a:gd name="connsiteX5" fmla="*/ 130408 w 237364"/>
              <a:gd name="connsiteY5" fmla="*/ 24518 h 109444"/>
              <a:gd name="connsiteX6" fmla="*/ 156703 w 237364"/>
              <a:gd name="connsiteY6" fmla="*/ 44062 h 109444"/>
              <a:gd name="connsiteX7" fmla="*/ 196856 w 237364"/>
              <a:gd name="connsiteY7" fmla="*/ 48326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8580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2947 w 237364"/>
              <a:gd name="connsiteY3" fmla="*/ 6396 h 109444"/>
              <a:gd name="connsiteX4" fmla="*/ 171272 w 237364"/>
              <a:gd name="connsiteY4" fmla="*/ 3909 h 109444"/>
              <a:gd name="connsiteX5" fmla="*/ 130408 w 237364"/>
              <a:gd name="connsiteY5" fmla="*/ 24518 h 109444"/>
              <a:gd name="connsiteX6" fmla="*/ 156703 w 237364"/>
              <a:gd name="connsiteY6" fmla="*/ 44062 h 109444"/>
              <a:gd name="connsiteX7" fmla="*/ 196856 w 237364"/>
              <a:gd name="connsiteY7" fmla="*/ 48326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8580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2947 w 237364"/>
              <a:gd name="connsiteY3" fmla="*/ 6396 h 109444"/>
              <a:gd name="connsiteX4" fmla="*/ 171272 w 237364"/>
              <a:gd name="connsiteY4" fmla="*/ 3909 h 109444"/>
              <a:gd name="connsiteX5" fmla="*/ 130408 w 237364"/>
              <a:gd name="connsiteY5" fmla="*/ 24518 h 109444"/>
              <a:gd name="connsiteX6" fmla="*/ 156032 w 237364"/>
              <a:gd name="connsiteY6" fmla="*/ 45069 h 109444"/>
              <a:gd name="connsiteX7" fmla="*/ 196856 w 237364"/>
              <a:gd name="connsiteY7" fmla="*/ 48326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8580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2947 w 237364"/>
              <a:gd name="connsiteY3" fmla="*/ 6396 h 109444"/>
              <a:gd name="connsiteX4" fmla="*/ 171272 w 237364"/>
              <a:gd name="connsiteY4" fmla="*/ 3909 h 109444"/>
              <a:gd name="connsiteX5" fmla="*/ 130408 w 237364"/>
              <a:gd name="connsiteY5" fmla="*/ 24518 h 109444"/>
              <a:gd name="connsiteX6" fmla="*/ 156032 w 237364"/>
              <a:gd name="connsiteY6" fmla="*/ 45069 h 109444"/>
              <a:gd name="connsiteX7" fmla="*/ 196856 w 237364"/>
              <a:gd name="connsiteY7" fmla="*/ 48326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8580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2947 w 237364"/>
              <a:gd name="connsiteY3" fmla="*/ 6396 h 109444"/>
              <a:gd name="connsiteX4" fmla="*/ 171272 w 237364"/>
              <a:gd name="connsiteY4" fmla="*/ 3909 h 109444"/>
              <a:gd name="connsiteX5" fmla="*/ 130408 w 237364"/>
              <a:gd name="connsiteY5" fmla="*/ 24518 h 109444"/>
              <a:gd name="connsiteX6" fmla="*/ 156032 w 237364"/>
              <a:gd name="connsiteY6" fmla="*/ 45069 h 109444"/>
              <a:gd name="connsiteX7" fmla="*/ 196856 w 237364"/>
              <a:gd name="connsiteY7" fmla="*/ 48326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6567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2947 w 237364"/>
              <a:gd name="connsiteY3" fmla="*/ 6396 h 109444"/>
              <a:gd name="connsiteX4" fmla="*/ 171272 w 237364"/>
              <a:gd name="connsiteY4" fmla="*/ 3909 h 109444"/>
              <a:gd name="connsiteX5" fmla="*/ 132086 w 237364"/>
              <a:gd name="connsiteY5" fmla="*/ 24182 h 109444"/>
              <a:gd name="connsiteX6" fmla="*/ 156032 w 237364"/>
              <a:gd name="connsiteY6" fmla="*/ 45069 h 109444"/>
              <a:gd name="connsiteX7" fmla="*/ 196856 w 237364"/>
              <a:gd name="connsiteY7" fmla="*/ 48326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6567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2947 w 237364"/>
              <a:gd name="connsiteY3" fmla="*/ 6396 h 109444"/>
              <a:gd name="connsiteX4" fmla="*/ 171272 w 237364"/>
              <a:gd name="connsiteY4" fmla="*/ 3909 h 109444"/>
              <a:gd name="connsiteX5" fmla="*/ 132086 w 237364"/>
              <a:gd name="connsiteY5" fmla="*/ 24182 h 109444"/>
              <a:gd name="connsiteX6" fmla="*/ 156032 w 237364"/>
              <a:gd name="connsiteY6" fmla="*/ 45069 h 109444"/>
              <a:gd name="connsiteX7" fmla="*/ 196856 w 237364"/>
              <a:gd name="connsiteY7" fmla="*/ 48326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6567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2947 w 237364"/>
              <a:gd name="connsiteY3" fmla="*/ 6396 h 109444"/>
              <a:gd name="connsiteX4" fmla="*/ 171272 w 237364"/>
              <a:gd name="connsiteY4" fmla="*/ 3909 h 109444"/>
              <a:gd name="connsiteX5" fmla="*/ 132086 w 237364"/>
              <a:gd name="connsiteY5" fmla="*/ 24182 h 109444"/>
              <a:gd name="connsiteX6" fmla="*/ 156032 w 237364"/>
              <a:gd name="connsiteY6" fmla="*/ 45069 h 109444"/>
              <a:gd name="connsiteX7" fmla="*/ 196856 w 237364"/>
              <a:gd name="connsiteY7" fmla="*/ 48326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6567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2947 w 237364"/>
              <a:gd name="connsiteY3" fmla="*/ 6396 h 109444"/>
              <a:gd name="connsiteX4" fmla="*/ 167245 w 237364"/>
              <a:gd name="connsiteY4" fmla="*/ 4580 h 109444"/>
              <a:gd name="connsiteX5" fmla="*/ 132086 w 237364"/>
              <a:gd name="connsiteY5" fmla="*/ 24182 h 109444"/>
              <a:gd name="connsiteX6" fmla="*/ 156032 w 237364"/>
              <a:gd name="connsiteY6" fmla="*/ 45069 h 109444"/>
              <a:gd name="connsiteX7" fmla="*/ 196856 w 237364"/>
              <a:gd name="connsiteY7" fmla="*/ 48326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6567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2947 w 237364"/>
              <a:gd name="connsiteY3" fmla="*/ 6396 h 109444"/>
              <a:gd name="connsiteX4" fmla="*/ 167245 w 237364"/>
              <a:gd name="connsiteY4" fmla="*/ 4580 h 109444"/>
              <a:gd name="connsiteX5" fmla="*/ 132086 w 237364"/>
              <a:gd name="connsiteY5" fmla="*/ 24182 h 109444"/>
              <a:gd name="connsiteX6" fmla="*/ 156032 w 237364"/>
              <a:gd name="connsiteY6" fmla="*/ 45069 h 109444"/>
              <a:gd name="connsiteX7" fmla="*/ 196856 w 237364"/>
              <a:gd name="connsiteY7" fmla="*/ 48326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6567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2947 w 237364"/>
              <a:gd name="connsiteY3" fmla="*/ 6396 h 109444"/>
              <a:gd name="connsiteX4" fmla="*/ 167245 w 237364"/>
              <a:gd name="connsiteY4" fmla="*/ 4580 h 109444"/>
              <a:gd name="connsiteX5" fmla="*/ 132086 w 237364"/>
              <a:gd name="connsiteY5" fmla="*/ 24182 h 109444"/>
              <a:gd name="connsiteX6" fmla="*/ 156032 w 237364"/>
              <a:gd name="connsiteY6" fmla="*/ 45069 h 109444"/>
              <a:gd name="connsiteX7" fmla="*/ 196856 w 237364"/>
              <a:gd name="connsiteY7" fmla="*/ 48326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6567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0934 w 237364"/>
              <a:gd name="connsiteY3" fmla="*/ 7738 h 109444"/>
              <a:gd name="connsiteX4" fmla="*/ 167245 w 237364"/>
              <a:gd name="connsiteY4" fmla="*/ 4580 h 109444"/>
              <a:gd name="connsiteX5" fmla="*/ 132086 w 237364"/>
              <a:gd name="connsiteY5" fmla="*/ 24182 h 109444"/>
              <a:gd name="connsiteX6" fmla="*/ 156032 w 237364"/>
              <a:gd name="connsiteY6" fmla="*/ 45069 h 109444"/>
              <a:gd name="connsiteX7" fmla="*/ 196856 w 237364"/>
              <a:gd name="connsiteY7" fmla="*/ 48326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6567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0934 w 237364"/>
              <a:gd name="connsiteY3" fmla="*/ 7738 h 109444"/>
              <a:gd name="connsiteX4" fmla="*/ 167245 w 237364"/>
              <a:gd name="connsiteY4" fmla="*/ 4580 h 109444"/>
              <a:gd name="connsiteX5" fmla="*/ 132086 w 237364"/>
              <a:gd name="connsiteY5" fmla="*/ 24182 h 109444"/>
              <a:gd name="connsiteX6" fmla="*/ 156032 w 237364"/>
              <a:gd name="connsiteY6" fmla="*/ 45069 h 109444"/>
              <a:gd name="connsiteX7" fmla="*/ 196856 w 237364"/>
              <a:gd name="connsiteY7" fmla="*/ 48326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6567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0934 w 237364"/>
              <a:gd name="connsiteY3" fmla="*/ 7738 h 109444"/>
              <a:gd name="connsiteX4" fmla="*/ 167245 w 237364"/>
              <a:gd name="connsiteY4" fmla="*/ 4580 h 109444"/>
              <a:gd name="connsiteX5" fmla="*/ 132086 w 237364"/>
              <a:gd name="connsiteY5" fmla="*/ 24182 h 109444"/>
              <a:gd name="connsiteX6" fmla="*/ 156032 w 237364"/>
              <a:gd name="connsiteY6" fmla="*/ 45069 h 109444"/>
              <a:gd name="connsiteX7" fmla="*/ 196856 w 237364"/>
              <a:gd name="connsiteY7" fmla="*/ 48326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6567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0934 w 237364"/>
              <a:gd name="connsiteY3" fmla="*/ 7738 h 109444"/>
              <a:gd name="connsiteX4" fmla="*/ 167245 w 237364"/>
              <a:gd name="connsiteY4" fmla="*/ 4580 h 109444"/>
              <a:gd name="connsiteX5" fmla="*/ 132086 w 237364"/>
              <a:gd name="connsiteY5" fmla="*/ 24182 h 109444"/>
              <a:gd name="connsiteX6" fmla="*/ 156032 w 237364"/>
              <a:gd name="connsiteY6" fmla="*/ 45069 h 109444"/>
              <a:gd name="connsiteX7" fmla="*/ 196856 w 237364"/>
              <a:gd name="connsiteY7" fmla="*/ 48326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6567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0934 w 237364"/>
              <a:gd name="connsiteY3" fmla="*/ 7738 h 109444"/>
              <a:gd name="connsiteX4" fmla="*/ 167245 w 237364"/>
              <a:gd name="connsiteY4" fmla="*/ 4580 h 109444"/>
              <a:gd name="connsiteX5" fmla="*/ 132086 w 237364"/>
              <a:gd name="connsiteY5" fmla="*/ 24182 h 109444"/>
              <a:gd name="connsiteX6" fmla="*/ 156032 w 237364"/>
              <a:gd name="connsiteY6" fmla="*/ 45069 h 109444"/>
              <a:gd name="connsiteX7" fmla="*/ 195514 w 237364"/>
              <a:gd name="connsiteY7" fmla="*/ 48326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6567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0934 w 237364"/>
              <a:gd name="connsiteY3" fmla="*/ 7738 h 109444"/>
              <a:gd name="connsiteX4" fmla="*/ 167245 w 237364"/>
              <a:gd name="connsiteY4" fmla="*/ 4580 h 109444"/>
              <a:gd name="connsiteX5" fmla="*/ 132086 w 237364"/>
              <a:gd name="connsiteY5" fmla="*/ 24182 h 109444"/>
              <a:gd name="connsiteX6" fmla="*/ 153683 w 237364"/>
              <a:gd name="connsiteY6" fmla="*/ 47082 h 109444"/>
              <a:gd name="connsiteX7" fmla="*/ 195514 w 237364"/>
              <a:gd name="connsiteY7" fmla="*/ 48326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6567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0934 w 237364"/>
              <a:gd name="connsiteY3" fmla="*/ 7738 h 109444"/>
              <a:gd name="connsiteX4" fmla="*/ 167245 w 237364"/>
              <a:gd name="connsiteY4" fmla="*/ 4580 h 109444"/>
              <a:gd name="connsiteX5" fmla="*/ 132086 w 237364"/>
              <a:gd name="connsiteY5" fmla="*/ 24182 h 109444"/>
              <a:gd name="connsiteX6" fmla="*/ 153683 w 237364"/>
              <a:gd name="connsiteY6" fmla="*/ 47082 h 109444"/>
              <a:gd name="connsiteX7" fmla="*/ 195514 w 237364"/>
              <a:gd name="connsiteY7" fmla="*/ 48326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6567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0934 w 237364"/>
              <a:gd name="connsiteY3" fmla="*/ 7738 h 109444"/>
              <a:gd name="connsiteX4" fmla="*/ 167245 w 237364"/>
              <a:gd name="connsiteY4" fmla="*/ 4580 h 109444"/>
              <a:gd name="connsiteX5" fmla="*/ 132086 w 237364"/>
              <a:gd name="connsiteY5" fmla="*/ 24182 h 109444"/>
              <a:gd name="connsiteX6" fmla="*/ 153683 w 237364"/>
              <a:gd name="connsiteY6" fmla="*/ 47082 h 109444"/>
              <a:gd name="connsiteX7" fmla="*/ 195514 w 237364"/>
              <a:gd name="connsiteY7" fmla="*/ 48326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6567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0934 w 237364"/>
              <a:gd name="connsiteY3" fmla="*/ 7738 h 109444"/>
              <a:gd name="connsiteX4" fmla="*/ 167245 w 237364"/>
              <a:gd name="connsiteY4" fmla="*/ 4580 h 109444"/>
              <a:gd name="connsiteX5" fmla="*/ 133764 w 237364"/>
              <a:gd name="connsiteY5" fmla="*/ 23846 h 109444"/>
              <a:gd name="connsiteX6" fmla="*/ 153683 w 237364"/>
              <a:gd name="connsiteY6" fmla="*/ 47082 h 109444"/>
              <a:gd name="connsiteX7" fmla="*/ 195514 w 237364"/>
              <a:gd name="connsiteY7" fmla="*/ 48326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6567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0934 w 237364"/>
              <a:gd name="connsiteY3" fmla="*/ 7738 h 109444"/>
              <a:gd name="connsiteX4" fmla="*/ 167245 w 237364"/>
              <a:gd name="connsiteY4" fmla="*/ 4580 h 109444"/>
              <a:gd name="connsiteX5" fmla="*/ 133764 w 237364"/>
              <a:gd name="connsiteY5" fmla="*/ 23846 h 109444"/>
              <a:gd name="connsiteX6" fmla="*/ 153683 w 237364"/>
              <a:gd name="connsiteY6" fmla="*/ 47082 h 109444"/>
              <a:gd name="connsiteX7" fmla="*/ 195514 w 237364"/>
              <a:gd name="connsiteY7" fmla="*/ 48326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6567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0934 w 237364"/>
              <a:gd name="connsiteY3" fmla="*/ 7738 h 109444"/>
              <a:gd name="connsiteX4" fmla="*/ 167245 w 237364"/>
              <a:gd name="connsiteY4" fmla="*/ 4580 h 109444"/>
              <a:gd name="connsiteX5" fmla="*/ 133764 w 237364"/>
              <a:gd name="connsiteY5" fmla="*/ 23846 h 109444"/>
              <a:gd name="connsiteX6" fmla="*/ 153683 w 237364"/>
              <a:gd name="connsiteY6" fmla="*/ 47082 h 109444"/>
              <a:gd name="connsiteX7" fmla="*/ 201219 w 237364"/>
              <a:gd name="connsiteY7" fmla="*/ 50675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6567 h 109444"/>
              <a:gd name="connsiteX18" fmla="*/ 0 w 237364"/>
              <a:gd name="connsiteY18" fmla="*/ 44062 h 109444"/>
              <a:gd name="connsiteX0" fmla="*/ 237364 w 237364"/>
              <a:gd name="connsiteY0" fmla="*/ 0 h 109444"/>
              <a:gd name="connsiteX1" fmla="*/ 219598 w 237364"/>
              <a:gd name="connsiteY1" fmla="*/ 1777 h 109444"/>
              <a:gd name="connsiteX2" fmla="*/ 204673 w 237364"/>
              <a:gd name="connsiteY2" fmla="*/ 9239 h 109444"/>
              <a:gd name="connsiteX3" fmla="*/ 190934 w 237364"/>
              <a:gd name="connsiteY3" fmla="*/ 7738 h 109444"/>
              <a:gd name="connsiteX4" fmla="*/ 167245 w 237364"/>
              <a:gd name="connsiteY4" fmla="*/ 4580 h 109444"/>
              <a:gd name="connsiteX5" fmla="*/ 133764 w 237364"/>
              <a:gd name="connsiteY5" fmla="*/ 23846 h 109444"/>
              <a:gd name="connsiteX6" fmla="*/ 153683 w 237364"/>
              <a:gd name="connsiteY6" fmla="*/ 47082 h 109444"/>
              <a:gd name="connsiteX7" fmla="*/ 201219 w 237364"/>
              <a:gd name="connsiteY7" fmla="*/ 50675 h 109444"/>
              <a:gd name="connsiteX8" fmla="*/ 227967 w 237364"/>
              <a:gd name="connsiteY8" fmla="*/ 89624 h 109444"/>
              <a:gd name="connsiteX9" fmla="*/ 183887 w 237364"/>
              <a:gd name="connsiteY9" fmla="*/ 99396 h 109444"/>
              <a:gd name="connsiteX10" fmla="*/ 158480 w 237364"/>
              <a:gd name="connsiteY10" fmla="*/ 98784 h 109444"/>
              <a:gd name="connsiteX11" fmla="*/ 130527 w 237364"/>
              <a:gd name="connsiteY11" fmla="*/ 92013 h 109444"/>
              <a:gd name="connsiteX12" fmla="*/ 100915 w 237364"/>
              <a:gd name="connsiteY12" fmla="*/ 88834 h 109444"/>
              <a:gd name="connsiteX13" fmla="*/ 67869 w 237364"/>
              <a:gd name="connsiteY13" fmla="*/ 98428 h 109444"/>
              <a:gd name="connsiteX14" fmla="*/ 56143 w 237364"/>
              <a:gd name="connsiteY14" fmla="*/ 105535 h 109444"/>
              <a:gd name="connsiteX15" fmla="*/ 51523 w 237364"/>
              <a:gd name="connsiteY15" fmla="*/ 109444 h 109444"/>
              <a:gd name="connsiteX16" fmla="*/ 30203 w 237364"/>
              <a:gd name="connsiteY16" fmla="*/ 101626 h 109444"/>
              <a:gd name="connsiteX17" fmla="*/ 10304 w 237364"/>
              <a:gd name="connsiteY17" fmla="*/ 66567 h 109444"/>
              <a:gd name="connsiteX18" fmla="*/ 0 w 237364"/>
              <a:gd name="connsiteY18" fmla="*/ 44062 h 10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364" h="109444" extrusionOk="0">
                <a:moveTo>
                  <a:pt x="237364" y="0"/>
                </a:moveTo>
                <a:cubicBezTo>
                  <a:pt x="231412" y="0"/>
                  <a:pt x="225434" y="611"/>
                  <a:pt x="219598" y="1777"/>
                </a:cubicBezTo>
                <a:cubicBezTo>
                  <a:pt x="214144" y="2867"/>
                  <a:pt x="209450" y="8246"/>
                  <a:pt x="204673" y="9239"/>
                </a:cubicBezTo>
                <a:cubicBezTo>
                  <a:pt x="199896" y="10232"/>
                  <a:pt x="199856" y="10192"/>
                  <a:pt x="190934" y="7738"/>
                </a:cubicBezTo>
                <a:cubicBezTo>
                  <a:pt x="184873" y="6071"/>
                  <a:pt x="176773" y="1895"/>
                  <a:pt x="167245" y="4580"/>
                </a:cubicBezTo>
                <a:cubicBezTo>
                  <a:pt x="157717" y="7265"/>
                  <a:pt x="137031" y="11729"/>
                  <a:pt x="133764" y="23846"/>
                </a:cubicBezTo>
                <a:cubicBezTo>
                  <a:pt x="131828" y="31025"/>
                  <a:pt x="142441" y="42611"/>
                  <a:pt x="153683" y="47082"/>
                </a:cubicBezTo>
                <a:cubicBezTo>
                  <a:pt x="164925" y="51553"/>
                  <a:pt x="184476" y="42578"/>
                  <a:pt x="201219" y="50675"/>
                </a:cubicBezTo>
                <a:cubicBezTo>
                  <a:pt x="214063" y="56887"/>
                  <a:pt x="230856" y="81504"/>
                  <a:pt x="227967" y="89624"/>
                </a:cubicBezTo>
                <a:cubicBezTo>
                  <a:pt x="225078" y="97744"/>
                  <a:pt x="195468" y="97869"/>
                  <a:pt x="183887" y="99396"/>
                </a:cubicBezTo>
                <a:cubicBezTo>
                  <a:pt x="172306" y="100923"/>
                  <a:pt x="167373" y="100015"/>
                  <a:pt x="158480" y="98784"/>
                </a:cubicBezTo>
                <a:cubicBezTo>
                  <a:pt x="149587" y="97554"/>
                  <a:pt x="140326" y="94105"/>
                  <a:pt x="130527" y="92013"/>
                </a:cubicBezTo>
                <a:cubicBezTo>
                  <a:pt x="120176" y="89803"/>
                  <a:pt x="111358" y="87765"/>
                  <a:pt x="100915" y="88834"/>
                </a:cubicBezTo>
                <a:cubicBezTo>
                  <a:pt x="90472" y="89903"/>
                  <a:pt x="78129" y="93300"/>
                  <a:pt x="67869" y="98428"/>
                </a:cubicBezTo>
                <a:cubicBezTo>
                  <a:pt x="63781" y="100471"/>
                  <a:pt x="59800" y="102793"/>
                  <a:pt x="56143" y="105535"/>
                </a:cubicBezTo>
                <a:cubicBezTo>
                  <a:pt x="54529" y="106745"/>
                  <a:pt x="53540" y="109444"/>
                  <a:pt x="51523" y="109444"/>
                </a:cubicBezTo>
                <a:cubicBezTo>
                  <a:pt x="43954" y="109444"/>
                  <a:pt x="37073" y="108772"/>
                  <a:pt x="30203" y="101626"/>
                </a:cubicBezTo>
                <a:cubicBezTo>
                  <a:pt x="23333" y="94480"/>
                  <a:pt x="15525" y="78317"/>
                  <a:pt x="10304" y="66567"/>
                </a:cubicBezTo>
                <a:cubicBezTo>
                  <a:pt x="6704" y="58466"/>
                  <a:pt x="7929" y="48027"/>
                  <a:pt x="0" y="44062"/>
                </a:cubicBezTo>
              </a:path>
            </a:pathLst>
          </a:custGeom>
          <a:noFill/>
          <a:ln w="28575" cap="rnd" cmpd="sng">
            <a:solidFill>
              <a:schemeClr val="dk2"/>
            </a:solidFill>
            <a:prstDash val="solid"/>
            <a:round/>
            <a:headEnd type="none" w="med" len="med"/>
            <a:tailEnd type="none" w="med" len="med"/>
          </a:ln>
        </p:spPr>
        <p:txBody>
          <a:bodyPr/>
          <a:lstStyle/>
          <a:p>
            <a:pPr marR="0" algn="r" rtl="1">
              <a:lnSpc>
                <a:spcPct val="100000"/>
              </a:lnSpc>
              <a:spcBef>
                <a:spcPts val="0"/>
              </a:spcBef>
              <a:spcAft>
                <a:spcPts val="0"/>
              </a:spcAft>
              <a:buClr>
                <a:srgbClr val="000000"/>
              </a:buClr>
              <a:buFont typeface="Arial"/>
            </a:pPr>
            <a:endParaRPr lang="en-IL"/>
          </a:p>
        </p:txBody>
      </p:sp>
      <p:sp>
        <p:nvSpPr>
          <p:cNvPr id="122" name="Google Shape;122;p19"/>
          <p:cNvSpPr/>
          <p:nvPr/>
        </p:nvSpPr>
        <p:spPr>
          <a:xfrm>
            <a:off x="1599025" y="2129416"/>
            <a:ext cx="559650" cy="162500"/>
          </a:xfrm>
          <a:custGeom>
            <a:avLst/>
            <a:gdLst/>
            <a:ahLst/>
            <a:cxnLst/>
            <a:rect l="l" t="t" r="r" b="b"/>
            <a:pathLst>
              <a:path w="22386" h="6500" extrusionOk="0">
                <a:moveTo>
                  <a:pt x="0" y="6500"/>
                </a:moveTo>
                <a:cubicBezTo>
                  <a:pt x="0" y="-996"/>
                  <a:pt x="19038" y="-2338"/>
                  <a:pt x="22386" y="4368"/>
                </a:cubicBezTo>
              </a:path>
            </a:pathLst>
          </a:custGeom>
          <a:noFill/>
          <a:ln w="9525" cap="flat" cmpd="sng">
            <a:solidFill>
              <a:schemeClr val="dk2"/>
            </a:solidFill>
            <a:prstDash val="solid"/>
            <a:round/>
            <a:headEnd type="none" w="med" len="med"/>
            <a:tailEnd type="none" w="med" len="med"/>
          </a:ln>
        </p:spPr>
        <p:txBody>
          <a:bodyPr/>
          <a:lstStyle/>
          <a:p>
            <a:endParaRPr lang="en-IL"/>
          </a:p>
        </p:txBody>
      </p:sp>
      <p:sp>
        <p:nvSpPr>
          <p:cNvPr id="126" name="Google Shape;126;p19"/>
          <p:cNvSpPr/>
          <p:nvPr/>
        </p:nvSpPr>
        <p:spPr>
          <a:xfrm>
            <a:off x="7894057" y="2879069"/>
            <a:ext cx="843900" cy="33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w" sz="1200" dirty="0">
                <a:latin typeface="Calibri" panose="020F0502020204030204" pitchFamily="34" charset="0"/>
                <a:cs typeface="Calibri" panose="020F0502020204030204" pitchFamily="34" charset="0"/>
              </a:rPr>
              <a:t>כביש גדול</a:t>
            </a:r>
            <a:endParaRPr sz="1200" dirty="0">
              <a:latin typeface="Calibri" panose="020F0502020204030204" pitchFamily="34" charset="0"/>
              <a:cs typeface="Calibri" panose="020F0502020204030204" pitchFamily="34" charset="0"/>
            </a:endParaRPr>
          </a:p>
        </p:txBody>
      </p:sp>
      <p:sp>
        <p:nvSpPr>
          <p:cNvPr id="130" name="Google Shape;130;p19"/>
          <p:cNvSpPr/>
          <p:nvPr/>
        </p:nvSpPr>
        <p:spPr>
          <a:xfrm>
            <a:off x="7062325" y="728450"/>
            <a:ext cx="310925" cy="621825"/>
          </a:xfrm>
          <a:custGeom>
            <a:avLst/>
            <a:gdLst/>
            <a:ahLst/>
            <a:cxnLst/>
            <a:rect l="l" t="t" r="r" b="b"/>
            <a:pathLst>
              <a:path w="12437" h="24873" extrusionOk="0">
                <a:moveTo>
                  <a:pt x="12437" y="24873"/>
                </a:moveTo>
                <a:cubicBezTo>
                  <a:pt x="7524" y="17012"/>
                  <a:pt x="0" y="9270"/>
                  <a:pt x="0" y="0"/>
                </a:cubicBezTo>
              </a:path>
            </a:pathLst>
          </a:custGeom>
          <a:noFill/>
          <a:ln w="12700" cap="flat" cmpd="sng">
            <a:solidFill>
              <a:schemeClr val="dk2"/>
            </a:solidFill>
            <a:prstDash val="solid"/>
            <a:round/>
            <a:headEnd type="none" w="med" len="med"/>
            <a:tailEnd type="none" w="med" len="med"/>
          </a:ln>
        </p:spPr>
        <p:txBody>
          <a:bodyPr/>
          <a:lstStyle/>
          <a:p>
            <a:pPr marR="0" algn="r" rtl="1">
              <a:lnSpc>
                <a:spcPct val="100000"/>
              </a:lnSpc>
              <a:spcBef>
                <a:spcPts val="0"/>
              </a:spcBef>
              <a:spcAft>
                <a:spcPts val="0"/>
              </a:spcAft>
              <a:buClr>
                <a:srgbClr val="000000"/>
              </a:buClr>
              <a:buFont typeface="Arial"/>
            </a:pPr>
            <a:endParaRPr lang="en-IL"/>
          </a:p>
        </p:txBody>
      </p:sp>
      <p:sp>
        <p:nvSpPr>
          <p:cNvPr id="131" name="Google Shape;131;p19"/>
          <p:cNvSpPr/>
          <p:nvPr/>
        </p:nvSpPr>
        <p:spPr>
          <a:xfrm>
            <a:off x="7874033" y="3258075"/>
            <a:ext cx="941523" cy="105800"/>
          </a:xfrm>
          <a:custGeom>
            <a:avLst/>
            <a:gdLst/>
            <a:ahLst/>
            <a:cxnLst/>
            <a:rect l="l" t="t" r="r" b="b"/>
            <a:pathLst>
              <a:path w="30559" h="4232" extrusionOk="0">
                <a:moveTo>
                  <a:pt x="0" y="0"/>
                </a:moveTo>
                <a:cubicBezTo>
                  <a:pt x="10169" y="1016"/>
                  <a:pt x="21421" y="7063"/>
                  <a:pt x="30559" y="2487"/>
                </a:cubicBezTo>
              </a:path>
            </a:pathLst>
          </a:custGeom>
          <a:noFill/>
          <a:ln w="152400" cap="rnd" cmpd="sng">
            <a:solidFill>
              <a:schemeClr val="dk2"/>
            </a:solidFill>
            <a:prstDash val="solid"/>
            <a:round/>
            <a:headEnd type="none" w="med" len="med"/>
            <a:tailEnd type="none" w="med" len="med"/>
          </a:ln>
        </p:spPr>
        <p:txBody>
          <a:bodyPr/>
          <a:lstStyle/>
          <a:p>
            <a:pPr marR="0" algn="r" rtl="1">
              <a:lnSpc>
                <a:spcPct val="100000"/>
              </a:lnSpc>
              <a:spcBef>
                <a:spcPts val="0"/>
              </a:spcBef>
              <a:spcAft>
                <a:spcPts val="0"/>
              </a:spcAft>
              <a:buClr>
                <a:srgbClr val="000000"/>
              </a:buClr>
              <a:buFont typeface="Arial"/>
            </a:pPr>
            <a:endParaRPr lang="en-IL"/>
          </a:p>
        </p:txBody>
      </p:sp>
      <p:sp>
        <p:nvSpPr>
          <p:cNvPr id="132" name="Google Shape;132;p19"/>
          <p:cNvSpPr/>
          <p:nvPr/>
        </p:nvSpPr>
        <p:spPr>
          <a:xfrm>
            <a:off x="7866506" y="3257952"/>
            <a:ext cx="708675" cy="1500800"/>
          </a:xfrm>
          <a:custGeom>
            <a:avLst/>
            <a:gdLst>
              <a:gd name="connsiteX0" fmla="*/ 0 w 27005"/>
              <a:gd name="connsiteY0" fmla="*/ 0 h 59696"/>
              <a:gd name="connsiteX1" fmla="*/ 5093 w 27005"/>
              <a:gd name="connsiteY1" fmla="*/ 24498 h 59696"/>
              <a:gd name="connsiteX2" fmla="*/ 16701 w 27005"/>
              <a:gd name="connsiteY2" fmla="*/ 48325 h 59696"/>
              <a:gd name="connsiteX3" fmla="*/ 27005 w 27005"/>
              <a:gd name="connsiteY3" fmla="*/ 59696 h 59696"/>
              <a:gd name="connsiteX0" fmla="*/ 0 w 27005"/>
              <a:gd name="connsiteY0" fmla="*/ 0 h 59696"/>
              <a:gd name="connsiteX1" fmla="*/ 5093 w 27005"/>
              <a:gd name="connsiteY1" fmla="*/ 24498 h 59696"/>
              <a:gd name="connsiteX2" fmla="*/ 19385 w 27005"/>
              <a:gd name="connsiteY2" fmla="*/ 49332 h 59696"/>
              <a:gd name="connsiteX3" fmla="*/ 27005 w 27005"/>
              <a:gd name="connsiteY3" fmla="*/ 59696 h 59696"/>
              <a:gd name="connsiteX0" fmla="*/ 0 w 28347"/>
              <a:gd name="connsiteY0" fmla="*/ 0 h 60032"/>
              <a:gd name="connsiteX1" fmla="*/ 5093 w 28347"/>
              <a:gd name="connsiteY1" fmla="*/ 24498 h 60032"/>
              <a:gd name="connsiteX2" fmla="*/ 19385 w 28347"/>
              <a:gd name="connsiteY2" fmla="*/ 49332 h 60032"/>
              <a:gd name="connsiteX3" fmla="*/ 28347 w 28347"/>
              <a:gd name="connsiteY3" fmla="*/ 60032 h 60032"/>
            </a:gdLst>
            <a:ahLst/>
            <a:cxnLst>
              <a:cxn ang="0">
                <a:pos x="connsiteX0" y="connsiteY0"/>
              </a:cxn>
              <a:cxn ang="0">
                <a:pos x="connsiteX1" y="connsiteY1"/>
              </a:cxn>
              <a:cxn ang="0">
                <a:pos x="connsiteX2" y="connsiteY2"/>
              </a:cxn>
              <a:cxn ang="0">
                <a:pos x="connsiteX3" y="connsiteY3"/>
              </a:cxn>
            </a:cxnLst>
            <a:rect l="l" t="t" r="r" b="b"/>
            <a:pathLst>
              <a:path w="28347" h="60032" extrusionOk="0">
                <a:moveTo>
                  <a:pt x="0" y="0"/>
                </a:moveTo>
                <a:cubicBezTo>
                  <a:pt x="598" y="8374"/>
                  <a:pt x="1862" y="16276"/>
                  <a:pt x="5093" y="24498"/>
                </a:cubicBezTo>
                <a:cubicBezTo>
                  <a:pt x="8324" y="32720"/>
                  <a:pt x="14185" y="42400"/>
                  <a:pt x="19385" y="49332"/>
                </a:cubicBezTo>
                <a:cubicBezTo>
                  <a:pt x="22454" y="53424"/>
                  <a:pt x="26062" y="55456"/>
                  <a:pt x="28347" y="60032"/>
                </a:cubicBezTo>
              </a:path>
            </a:pathLst>
          </a:custGeom>
          <a:noFill/>
          <a:ln w="114300" cap="rnd" cmpd="sng">
            <a:solidFill>
              <a:schemeClr val="dk2"/>
            </a:solidFill>
            <a:prstDash val="solid"/>
            <a:round/>
            <a:headEnd type="none" w="med" len="med"/>
            <a:tailEnd type="none" w="med" len="med"/>
          </a:ln>
        </p:spPr>
        <p:txBody>
          <a:bodyPr/>
          <a:lstStyle/>
          <a:p>
            <a:pPr marR="0" algn="r" rtl="1">
              <a:lnSpc>
                <a:spcPct val="100000"/>
              </a:lnSpc>
              <a:spcBef>
                <a:spcPts val="0"/>
              </a:spcBef>
              <a:spcAft>
                <a:spcPts val="0"/>
              </a:spcAft>
              <a:buClr>
                <a:srgbClr val="000000"/>
              </a:buClr>
              <a:buFont typeface="Arial"/>
            </a:pPr>
            <a:endParaRPr lang="en-IL"/>
          </a:p>
        </p:txBody>
      </p:sp>
      <p:sp>
        <p:nvSpPr>
          <p:cNvPr id="133" name="Google Shape;133;p19"/>
          <p:cNvSpPr/>
          <p:nvPr/>
        </p:nvSpPr>
        <p:spPr>
          <a:xfrm>
            <a:off x="5774225" y="3242450"/>
            <a:ext cx="2114250" cy="1368050"/>
          </a:xfrm>
          <a:custGeom>
            <a:avLst/>
            <a:gdLst>
              <a:gd name="connsiteX0" fmla="*/ 84570 w 84570"/>
              <a:gd name="connsiteY0" fmla="*/ 0 h 54722"/>
              <a:gd name="connsiteX1" fmla="*/ 65382 w 84570"/>
              <a:gd name="connsiteY1" fmla="*/ 31625 h 54722"/>
              <a:gd name="connsiteX2" fmla="*/ 27084 w 84570"/>
              <a:gd name="connsiteY2" fmla="*/ 51070 h 54722"/>
              <a:gd name="connsiteX3" fmla="*/ 0 w 84570"/>
              <a:gd name="connsiteY3" fmla="*/ 54722 h 54722"/>
              <a:gd name="connsiteX0" fmla="*/ 84570 w 84570"/>
              <a:gd name="connsiteY0" fmla="*/ 0 h 54722"/>
              <a:gd name="connsiteX1" fmla="*/ 65382 w 84570"/>
              <a:gd name="connsiteY1" fmla="*/ 31625 h 54722"/>
              <a:gd name="connsiteX2" fmla="*/ 27084 w 84570"/>
              <a:gd name="connsiteY2" fmla="*/ 51070 h 54722"/>
              <a:gd name="connsiteX3" fmla="*/ 0 w 84570"/>
              <a:gd name="connsiteY3" fmla="*/ 54722 h 54722"/>
            </a:gdLst>
            <a:ahLst/>
            <a:cxnLst>
              <a:cxn ang="0">
                <a:pos x="connsiteX0" y="connsiteY0"/>
              </a:cxn>
              <a:cxn ang="0">
                <a:pos x="connsiteX1" y="connsiteY1"/>
              </a:cxn>
              <a:cxn ang="0">
                <a:pos x="connsiteX2" y="connsiteY2"/>
              </a:cxn>
              <a:cxn ang="0">
                <a:pos x="connsiteX3" y="connsiteY3"/>
              </a:cxn>
            </a:cxnLst>
            <a:rect l="l" t="t" r="r" b="b"/>
            <a:pathLst>
              <a:path w="84570" h="54722" extrusionOk="0">
                <a:moveTo>
                  <a:pt x="84570" y="0"/>
                </a:moveTo>
                <a:cubicBezTo>
                  <a:pt x="80241" y="11545"/>
                  <a:pt x="74963" y="23113"/>
                  <a:pt x="65382" y="31625"/>
                </a:cubicBezTo>
                <a:cubicBezTo>
                  <a:pt x="55801" y="40137"/>
                  <a:pt x="44058" y="46654"/>
                  <a:pt x="27084" y="51070"/>
                </a:cubicBezTo>
                <a:cubicBezTo>
                  <a:pt x="19684" y="53088"/>
                  <a:pt x="7671" y="54722"/>
                  <a:pt x="0" y="54722"/>
                </a:cubicBezTo>
              </a:path>
            </a:pathLst>
          </a:custGeom>
          <a:noFill/>
          <a:ln w="38100" cap="rnd" cmpd="sng">
            <a:solidFill>
              <a:schemeClr val="dk2"/>
            </a:solidFill>
            <a:prstDash val="solid"/>
            <a:round/>
            <a:headEnd type="none" w="med" len="med"/>
            <a:tailEnd type="none" w="med" len="med"/>
          </a:ln>
        </p:spPr>
        <p:txBody>
          <a:bodyPr/>
          <a:lstStyle/>
          <a:p>
            <a:pPr marR="0" algn="r" rtl="1">
              <a:lnSpc>
                <a:spcPct val="100000"/>
              </a:lnSpc>
              <a:spcBef>
                <a:spcPts val="0"/>
              </a:spcBef>
              <a:spcAft>
                <a:spcPts val="0"/>
              </a:spcAft>
              <a:buClr>
                <a:srgbClr val="000000"/>
              </a:buClr>
              <a:buFont typeface="Arial"/>
            </a:pPr>
            <a:endParaRPr lang="en-IL"/>
          </a:p>
        </p:txBody>
      </p:sp>
      <p:sp>
        <p:nvSpPr>
          <p:cNvPr id="134" name="Google Shape;134;p19"/>
          <p:cNvSpPr/>
          <p:nvPr/>
        </p:nvSpPr>
        <p:spPr>
          <a:xfrm>
            <a:off x="7444300" y="1037197"/>
            <a:ext cx="360000" cy="3600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135" name="Google Shape;135;p19"/>
          <p:cNvSpPr>
            <a:spLocks noChangeAspect="1"/>
          </p:cNvSpPr>
          <p:nvPr/>
        </p:nvSpPr>
        <p:spPr>
          <a:xfrm>
            <a:off x="6693188" y="1119717"/>
            <a:ext cx="360000" cy="3600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139" name="Google Shape;139;p19"/>
          <p:cNvSpPr/>
          <p:nvPr/>
        </p:nvSpPr>
        <p:spPr>
          <a:xfrm>
            <a:off x="7546706" y="2760280"/>
            <a:ext cx="364200" cy="337500"/>
          </a:xfrm>
          <a:prstGeom prst="triangle">
            <a:avLst>
              <a:gd name="adj"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140" name="Google Shape;140;p19"/>
          <p:cNvSpPr>
            <a:spLocks noChangeAspect="1"/>
          </p:cNvSpPr>
          <p:nvPr/>
        </p:nvSpPr>
        <p:spPr>
          <a:xfrm>
            <a:off x="1392122" y="2129416"/>
            <a:ext cx="360000" cy="360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149" name="Google Shape;149;p19"/>
          <p:cNvSpPr/>
          <p:nvPr/>
        </p:nvSpPr>
        <p:spPr>
          <a:xfrm>
            <a:off x="1988100" y="2091375"/>
            <a:ext cx="364200" cy="3375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9"/>
          <p:cNvSpPr/>
          <p:nvPr/>
        </p:nvSpPr>
        <p:spPr>
          <a:xfrm>
            <a:off x="5592125" y="1965089"/>
            <a:ext cx="364200" cy="337500"/>
          </a:xfrm>
          <a:prstGeom prst="triangle">
            <a:avLst>
              <a:gd name="adj"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grpSp>
        <p:nvGrpSpPr>
          <p:cNvPr id="2" name="Group 1">
            <a:extLst>
              <a:ext uri="{FF2B5EF4-FFF2-40B4-BE49-F238E27FC236}">
                <a16:creationId xmlns:a16="http://schemas.microsoft.com/office/drawing/2014/main" id="{3EEE80BD-89D8-9B4B-7DE1-F8A015700D12}"/>
              </a:ext>
            </a:extLst>
          </p:cNvPr>
          <p:cNvGrpSpPr/>
          <p:nvPr/>
        </p:nvGrpSpPr>
        <p:grpSpPr>
          <a:xfrm>
            <a:off x="470736" y="847353"/>
            <a:ext cx="905594" cy="905594"/>
            <a:chOff x="241300" y="224137"/>
            <a:chExt cx="1325880" cy="1325880"/>
          </a:xfrm>
        </p:grpSpPr>
        <p:sp>
          <p:nvSpPr>
            <p:cNvPr id="3" name="Oval 2">
              <a:extLst>
                <a:ext uri="{FF2B5EF4-FFF2-40B4-BE49-F238E27FC236}">
                  <a16:creationId xmlns:a16="http://schemas.microsoft.com/office/drawing/2014/main" id="{6A386491-CD3F-ABC6-5A43-5165CA4CFF90}"/>
                </a:ext>
              </a:extLst>
            </p:cNvPr>
            <p:cNvSpPr/>
            <p:nvPr/>
          </p:nvSpPr>
          <p:spPr>
            <a:xfrm>
              <a:off x="306064" y="291465"/>
              <a:ext cx="1188720" cy="118872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sp>
          <p:nvSpPr>
            <p:cNvPr id="4" name="TextBox 3">
              <a:extLst>
                <a:ext uri="{FF2B5EF4-FFF2-40B4-BE49-F238E27FC236}">
                  <a16:creationId xmlns:a16="http://schemas.microsoft.com/office/drawing/2014/main" id="{5F84C8B6-D19D-EABF-FCDC-6F2EDAF7FC26}"/>
                </a:ext>
              </a:extLst>
            </p:cNvPr>
            <p:cNvSpPr txBox="1"/>
            <p:nvPr/>
          </p:nvSpPr>
          <p:spPr>
            <a:xfrm>
              <a:off x="287642" y="603438"/>
              <a:ext cx="1188722" cy="344760"/>
            </a:xfrm>
            <a:prstGeom prst="rect">
              <a:avLst/>
            </a:prstGeom>
            <a:noFill/>
          </p:spPr>
          <p:txBody>
            <a:bodyPr wrap="square">
              <a:spAutoFit/>
            </a:bodyPr>
            <a:lstStyle/>
            <a:p>
              <a:pPr algn="ctr">
                <a:lnSpc>
                  <a:spcPts val="1700"/>
                </a:lnSpc>
              </a:pPr>
              <a:r>
                <a:rPr lang="he-IL" sz="1700" dirty="0">
                  <a:solidFill>
                    <a:schemeClr val="bg1"/>
                  </a:solidFill>
                  <a:latin typeface="Calibri Light" panose="020F0302020204030204" pitchFamily="34" charset="0"/>
                  <a:cs typeface="Calibri Light" panose="020F0302020204030204" pitchFamily="34" charset="0"/>
                </a:rPr>
                <a:t>דוגמא</a:t>
              </a:r>
              <a:endParaRPr lang="en-IL" sz="1700" dirty="0">
                <a:solidFill>
                  <a:schemeClr val="bg1"/>
                </a:solidFill>
                <a:latin typeface="Calibri Light" panose="020F0302020204030204" pitchFamily="34" charset="0"/>
                <a:cs typeface="Calibri Light" panose="020F0302020204030204" pitchFamily="34" charset="0"/>
              </a:endParaRPr>
            </a:p>
          </p:txBody>
        </p:sp>
        <p:cxnSp>
          <p:nvCxnSpPr>
            <p:cNvPr id="5" name="Straight Connector 4">
              <a:extLst>
                <a:ext uri="{FF2B5EF4-FFF2-40B4-BE49-F238E27FC236}">
                  <a16:creationId xmlns:a16="http://schemas.microsoft.com/office/drawing/2014/main" id="{49D2B9CA-F3DB-3B3F-81E8-32695DFB7BFB}"/>
                </a:ext>
              </a:extLst>
            </p:cNvPr>
            <p:cNvCxnSpPr>
              <a:cxnSpLocks/>
            </p:cNvCxnSpPr>
            <p:nvPr/>
          </p:nvCxnSpPr>
          <p:spPr>
            <a:xfrm>
              <a:off x="450410" y="1009066"/>
              <a:ext cx="8631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4F7A16ED-565B-DC9D-5ACB-CD167F74BD31}"/>
                </a:ext>
              </a:extLst>
            </p:cNvPr>
            <p:cNvSpPr/>
            <p:nvPr/>
          </p:nvSpPr>
          <p:spPr>
            <a:xfrm>
              <a:off x="241300" y="224137"/>
              <a:ext cx="1325880" cy="132588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grpSp>
      <p:pic>
        <p:nvPicPr>
          <p:cNvPr id="9" name="Picture 8" descr="A blue house with a leaf coming out of it&#10;&#10;Description automatically generated">
            <a:extLst>
              <a:ext uri="{FF2B5EF4-FFF2-40B4-BE49-F238E27FC236}">
                <a16:creationId xmlns:a16="http://schemas.microsoft.com/office/drawing/2014/main" id="{BB418306-7CE9-7AF0-2848-AEF11A208655}"/>
              </a:ext>
            </a:extLst>
          </p:cNvPr>
          <p:cNvPicPr>
            <a:picLocks noChangeAspect="1"/>
          </p:cNvPicPr>
          <p:nvPr/>
        </p:nvPicPr>
        <p:blipFill>
          <a:blip r:embed="rId3"/>
          <a:stretch>
            <a:fillRect/>
          </a:stretch>
        </p:blipFill>
        <p:spPr>
          <a:xfrm>
            <a:off x="7965426" y="828131"/>
            <a:ext cx="537021" cy="643435"/>
          </a:xfrm>
          <a:prstGeom prst="rect">
            <a:avLst/>
          </a:prstGeom>
        </p:spPr>
      </p:pic>
      <p:sp>
        <p:nvSpPr>
          <p:cNvPr id="11" name="TextBox 10">
            <a:extLst>
              <a:ext uri="{FF2B5EF4-FFF2-40B4-BE49-F238E27FC236}">
                <a16:creationId xmlns:a16="http://schemas.microsoft.com/office/drawing/2014/main" id="{6208814F-9549-E84A-8AA3-E61D4575325E}"/>
              </a:ext>
            </a:extLst>
          </p:cNvPr>
          <p:cNvSpPr txBox="1"/>
          <p:nvPr/>
        </p:nvSpPr>
        <p:spPr>
          <a:xfrm>
            <a:off x="7912141" y="1411474"/>
            <a:ext cx="632510" cy="261610"/>
          </a:xfrm>
          <a:prstGeom prst="rect">
            <a:avLst/>
          </a:prstGeom>
          <a:noFill/>
        </p:spPr>
        <p:txBody>
          <a:bodyPr wrap="square">
            <a:spAutoFit/>
          </a:bodyPr>
          <a:lstStyle/>
          <a:p>
            <a:pPr marL="0" lvl="0" indent="0" algn="ctr" rtl="0">
              <a:spcBef>
                <a:spcPts val="0"/>
              </a:spcBef>
              <a:spcAft>
                <a:spcPts val="0"/>
              </a:spcAft>
              <a:buNone/>
            </a:pPr>
            <a:r>
              <a:rPr lang="he-IL" sz="1100" dirty="0">
                <a:latin typeface="Calibri" panose="020F0502020204030204" pitchFamily="34" charset="0"/>
                <a:cs typeface="Calibri" panose="020F0502020204030204" pitchFamily="34" charset="0"/>
              </a:rPr>
              <a:t>בית שלי</a:t>
            </a:r>
          </a:p>
        </p:txBody>
      </p:sp>
      <p:sp>
        <p:nvSpPr>
          <p:cNvPr id="12" name="Google Shape;135;p19">
            <a:extLst>
              <a:ext uri="{FF2B5EF4-FFF2-40B4-BE49-F238E27FC236}">
                <a16:creationId xmlns:a16="http://schemas.microsoft.com/office/drawing/2014/main" id="{72B85046-3F6B-C30B-55D2-6C60EEF18C8A}"/>
              </a:ext>
            </a:extLst>
          </p:cNvPr>
          <p:cNvSpPr>
            <a:spLocks noChangeAspect="1"/>
          </p:cNvSpPr>
          <p:nvPr/>
        </p:nvSpPr>
        <p:spPr>
          <a:xfrm>
            <a:off x="5302477" y="1388744"/>
            <a:ext cx="360000" cy="3600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13" name="Google Shape;135;p19">
            <a:extLst>
              <a:ext uri="{FF2B5EF4-FFF2-40B4-BE49-F238E27FC236}">
                <a16:creationId xmlns:a16="http://schemas.microsoft.com/office/drawing/2014/main" id="{A03C2520-D67B-D474-421E-B4875B51DD3C}"/>
              </a:ext>
            </a:extLst>
          </p:cNvPr>
          <p:cNvSpPr>
            <a:spLocks noChangeAspect="1"/>
          </p:cNvSpPr>
          <p:nvPr/>
        </p:nvSpPr>
        <p:spPr>
          <a:xfrm>
            <a:off x="6368163" y="2144437"/>
            <a:ext cx="360000" cy="3600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14" name="Google Shape;135;p19">
            <a:extLst>
              <a:ext uri="{FF2B5EF4-FFF2-40B4-BE49-F238E27FC236}">
                <a16:creationId xmlns:a16="http://schemas.microsoft.com/office/drawing/2014/main" id="{DB6513A3-DFBF-9443-C59F-4DB8C83A5F4A}"/>
              </a:ext>
            </a:extLst>
          </p:cNvPr>
          <p:cNvSpPr>
            <a:spLocks noChangeAspect="1"/>
          </p:cNvSpPr>
          <p:nvPr/>
        </p:nvSpPr>
        <p:spPr>
          <a:xfrm>
            <a:off x="7022220" y="2269589"/>
            <a:ext cx="360000" cy="3600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16" name="Google Shape;135;p19">
            <a:extLst>
              <a:ext uri="{FF2B5EF4-FFF2-40B4-BE49-F238E27FC236}">
                <a16:creationId xmlns:a16="http://schemas.microsoft.com/office/drawing/2014/main" id="{D5E9502F-53E7-A55F-6B36-B9E6EEE4906E}"/>
              </a:ext>
            </a:extLst>
          </p:cNvPr>
          <p:cNvSpPr>
            <a:spLocks noChangeAspect="1"/>
          </p:cNvSpPr>
          <p:nvPr/>
        </p:nvSpPr>
        <p:spPr>
          <a:xfrm>
            <a:off x="5496009" y="3314119"/>
            <a:ext cx="360000" cy="3600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17" name="5-Point Star 16">
            <a:extLst>
              <a:ext uri="{FF2B5EF4-FFF2-40B4-BE49-F238E27FC236}">
                <a16:creationId xmlns:a16="http://schemas.microsoft.com/office/drawing/2014/main" id="{A8162BDA-B5EB-A521-2E82-F6A80E8E58AC}"/>
              </a:ext>
            </a:extLst>
          </p:cNvPr>
          <p:cNvSpPr/>
          <p:nvPr/>
        </p:nvSpPr>
        <p:spPr>
          <a:xfrm>
            <a:off x="6180232" y="3474958"/>
            <a:ext cx="312640" cy="312640"/>
          </a:xfrm>
          <a:prstGeom prst="star5">
            <a:avLst/>
          </a:prstGeom>
          <a:solidFill>
            <a:schemeClr val="accent4"/>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sp>
        <p:nvSpPr>
          <p:cNvPr id="18" name="5-Point Star 17">
            <a:extLst>
              <a:ext uri="{FF2B5EF4-FFF2-40B4-BE49-F238E27FC236}">
                <a16:creationId xmlns:a16="http://schemas.microsoft.com/office/drawing/2014/main" id="{A1F46CC1-C89F-712D-E232-A06CFD189357}"/>
              </a:ext>
            </a:extLst>
          </p:cNvPr>
          <p:cNvSpPr/>
          <p:nvPr/>
        </p:nvSpPr>
        <p:spPr>
          <a:xfrm>
            <a:off x="6096688" y="1107779"/>
            <a:ext cx="312640" cy="312640"/>
          </a:xfrm>
          <a:prstGeom prst="star5">
            <a:avLst/>
          </a:prstGeom>
          <a:solidFill>
            <a:schemeClr val="accent4"/>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sp>
        <p:nvSpPr>
          <p:cNvPr id="20" name="5-Point Star 19">
            <a:extLst>
              <a:ext uri="{FF2B5EF4-FFF2-40B4-BE49-F238E27FC236}">
                <a16:creationId xmlns:a16="http://schemas.microsoft.com/office/drawing/2014/main" id="{B0C8AAC8-2F28-A3C0-5887-051AF5D0D5A6}"/>
              </a:ext>
            </a:extLst>
          </p:cNvPr>
          <p:cNvSpPr/>
          <p:nvPr/>
        </p:nvSpPr>
        <p:spPr>
          <a:xfrm>
            <a:off x="2273015" y="2667919"/>
            <a:ext cx="312640" cy="312640"/>
          </a:xfrm>
          <a:prstGeom prst="star5">
            <a:avLst/>
          </a:prstGeom>
          <a:solidFill>
            <a:schemeClr val="accent4"/>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pic>
        <p:nvPicPr>
          <p:cNvPr id="21" name="תמונה 19">
            <a:extLst>
              <a:ext uri="{FF2B5EF4-FFF2-40B4-BE49-F238E27FC236}">
                <a16:creationId xmlns:a16="http://schemas.microsoft.com/office/drawing/2014/main" id="{78223AE8-361D-07B4-782F-CBF4521363CF}"/>
              </a:ext>
            </a:extLst>
          </p:cNvPr>
          <p:cNvPicPr>
            <a:picLocks noChangeAspect="1"/>
          </p:cNvPicPr>
          <p:nvPr/>
        </p:nvPicPr>
        <p:blipFill rotWithShape="1">
          <a:blip r:embed="rId4">
            <a:extLst>
              <a:ext uri="{28A0092B-C50C-407E-A947-70E740481C1C}">
                <a14:useLocalDpi xmlns:a14="http://schemas.microsoft.com/office/drawing/2010/main" val="0"/>
              </a:ext>
            </a:extLst>
          </a:blip>
          <a:srcRect l="30670" t="39783" r="59228" b="42882"/>
          <a:stretch/>
        </p:blipFill>
        <p:spPr>
          <a:xfrm>
            <a:off x="4543884" y="2421745"/>
            <a:ext cx="632063" cy="610035"/>
          </a:xfrm>
          <a:prstGeom prst="rect">
            <a:avLst/>
          </a:prstGeom>
        </p:spPr>
      </p:pic>
      <p:sp>
        <p:nvSpPr>
          <p:cNvPr id="22" name="TextBox 21">
            <a:extLst>
              <a:ext uri="{FF2B5EF4-FFF2-40B4-BE49-F238E27FC236}">
                <a16:creationId xmlns:a16="http://schemas.microsoft.com/office/drawing/2014/main" id="{F0C0AA8F-C76E-F19C-D618-5E67CC8E35CB}"/>
              </a:ext>
            </a:extLst>
          </p:cNvPr>
          <p:cNvSpPr txBox="1"/>
          <p:nvPr/>
        </p:nvSpPr>
        <p:spPr>
          <a:xfrm>
            <a:off x="4431928" y="2985884"/>
            <a:ext cx="862639" cy="261610"/>
          </a:xfrm>
          <a:prstGeom prst="rect">
            <a:avLst/>
          </a:prstGeom>
          <a:noFill/>
        </p:spPr>
        <p:txBody>
          <a:bodyPr wrap="square">
            <a:spAutoFit/>
          </a:bodyPr>
          <a:lstStyle/>
          <a:p>
            <a:pPr marL="0" lvl="0" indent="0" algn="ctr" rtl="0">
              <a:spcBef>
                <a:spcPts val="0"/>
              </a:spcBef>
              <a:spcAft>
                <a:spcPts val="0"/>
              </a:spcAft>
              <a:buNone/>
            </a:pPr>
            <a:r>
              <a:rPr lang="he-IL" sz="1100" dirty="0">
                <a:latin typeface="Calibri" panose="020F0502020204030204" pitchFamily="34" charset="0"/>
                <a:cs typeface="Calibri" panose="020F0502020204030204" pitchFamily="34" charset="0"/>
              </a:rPr>
              <a:t>בית של חבר</a:t>
            </a:r>
          </a:p>
        </p:txBody>
      </p:sp>
      <p:sp>
        <p:nvSpPr>
          <p:cNvPr id="23" name="Google Shape;135;p19">
            <a:extLst>
              <a:ext uri="{FF2B5EF4-FFF2-40B4-BE49-F238E27FC236}">
                <a16:creationId xmlns:a16="http://schemas.microsoft.com/office/drawing/2014/main" id="{144267B0-2EC3-9212-4C6E-6FC71F0C75E8}"/>
              </a:ext>
            </a:extLst>
          </p:cNvPr>
          <p:cNvSpPr>
            <a:spLocks noChangeAspect="1"/>
          </p:cNvSpPr>
          <p:nvPr/>
        </p:nvSpPr>
        <p:spPr>
          <a:xfrm>
            <a:off x="4704149" y="3218038"/>
            <a:ext cx="360000" cy="3600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24" name="Google Shape;135;p19">
            <a:extLst>
              <a:ext uri="{FF2B5EF4-FFF2-40B4-BE49-F238E27FC236}">
                <a16:creationId xmlns:a16="http://schemas.microsoft.com/office/drawing/2014/main" id="{2CD38E22-896C-3BB9-5CCD-F6FB22C3ACDA}"/>
              </a:ext>
            </a:extLst>
          </p:cNvPr>
          <p:cNvSpPr>
            <a:spLocks noChangeAspect="1"/>
          </p:cNvSpPr>
          <p:nvPr/>
        </p:nvSpPr>
        <p:spPr>
          <a:xfrm>
            <a:off x="4025041" y="3290125"/>
            <a:ext cx="360000" cy="3600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pic>
        <p:nvPicPr>
          <p:cNvPr id="26" name="תמונה 19">
            <a:extLst>
              <a:ext uri="{FF2B5EF4-FFF2-40B4-BE49-F238E27FC236}">
                <a16:creationId xmlns:a16="http://schemas.microsoft.com/office/drawing/2014/main" id="{779D49EE-0AF6-927B-F91F-7FAC1AAA7B79}"/>
              </a:ext>
            </a:extLst>
          </p:cNvPr>
          <p:cNvPicPr>
            <a:picLocks noChangeAspect="1"/>
          </p:cNvPicPr>
          <p:nvPr/>
        </p:nvPicPr>
        <p:blipFill rotWithShape="1">
          <a:blip r:embed="rId4">
            <a:extLst>
              <a:ext uri="{28A0092B-C50C-407E-A947-70E740481C1C}">
                <a14:useLocalDpi xmlns:a14="http://schemas.microsoft.com/office/drawing/2010/main" val="0"/>
              </a:ext>
            </a:extLst>
          </a:blip>
          <a:srcRect l="88954" t="39783" r="625" b="42882"/>
          <a:stretch/>
        </p:blipFill>
        <p:spPr>
          <a:xfrm>
            <a:off x="7546706" y="1824220"/>
            <a:ext cx="587912" cy="541718"/>
          </a:xfrm>
          <a:prstGeom prst="rect">
            <a:avLst/>
          </a:prstGeom>
        </p:spPr>
      </p:pic>
      <p:sp>
        <p:nvSpPr>
          <p:cNvPr id="27" name="TextBox 26">
            <a:extLst>
              <a:ext uri="{FF2B5EF4-FFF2-40B4-BE49-F238E27FC236}">
                <a16:creationId xmlns:a16="http://schemas.microsoft.com/office/drawing/2014/main" id="{C7AD7C04-0CF0-2C00-CDB9-506F5DED141C}"/>
              </a:ext>
            </a:extLst>
          </p:cNvPr>
          <p:cNvSpPr txBox="1"/>
          <p:nvPr/>
        </p:nvSpPr>
        <p:spPr>
          <a:xfrm>
            <a:off x="7353257" y="2325314"/>
            <a:ext cx="902085" cy="261610"/>
          </a:xfrm>
          <a:prstGeom prst="rect">
            <a:avLst/>
          </a:prstGeom>
          <a:noFill/>
        </p:spPr>
        <p:txBody>
          <a:bodyPr wrap="square">
            <a:spAutoFit/>
          </a:bodyPr>
          <a:lstStyle/>
          <a:p>
            <a:pPr marL="0" lvl="0" indent="0" algn="ctr" rtl="0">
              <a:spcBef>
                <a:spcPts val="0"/>
              </a:spcBef>
              <a:spcAft>
                <a:spcPts val="0"/>
              </a:spcAft>
              <a:buNone/>
            </a:pPr>
            <a:r>
              <a:rPr lang="he-IL" sz="1100" dirty="0">
                <a:latin typeface="Calibri" panose="020F0502020204030204" pitchFamily="34" charset="0"/>
                <a:cs typeface="Calibri" panose="020F0502020204030204" pitchFamily="34" charset="0"/>
              </a:rPr>
              <a:t>בית של חבר</a:t>
            </a:r>
          </a:p>
        </p:txBody>
      </p:sp>
      <p:sp>
        <p:nvSpPr>
          <p:cNvPr id="28" name="TextBox 27">
            <a:extLst>
              <a:ext uri="{FF2B5EF4-FFF2-40B4-BE49-F238E27FC236}">
                <a16:creationId xmlns:a16="http://schemas.microsoft.com/office/drawing/2014/main" id="{FD693406-E96C-08B7-2EE0-166A8C60C685}"/>
              </a:ext>
            </a:extLst>
          </p:cNvPr>
          <p:cNvSpPr txBox="1"/>
          <p:nvPr/>
        </p:nvSpPr>
        <p:spPr>
          <a:xfrm>
            <a:off x="573606" y="2365938"/>
            <a:ext cx="902085" cy="276999"/>
          </a:xfrm>
          <a:prstGeom prst="rect">
            <a:avLst/>
          </a:prstGeom>
          <a:noFill/>
        </p:spPr>
        <p:txBody>
          <a:bodyPr wrap="square">
            <a:spAutoFit/>
          </a:bodyPr>
          <a:lstStyle/>
          <a:p>
            <a:pPr marL="0" lvl="0" indent="0" algn="ctr" rtl="0">
              <a:spcBef>
                <a:spcPts val="0"/>
              </a:spcBef>
              <a:spcAft>
                <a:spcPts val="0"/>
              </a:spcAft>
              <a:buNone/>
            </a:pPr>
            <a:r>
              <a:rPr lang="he-IL" sz="1200" dirty="0">
                <a:latin typeface="Calibri" panose="020F0502020204030204" pitchFamily="34" charset="0"/>
                <a:cs typeface="Calibri" panose="020F0502020204030204" pitchFamily="34" charset="0"/>
              </a:rPr>
              <a:t>בית ספר</a:t>
            </a:r>
          </a:p>
        </p:txBody>
      </p:sp>
      <p:sp>
        <p:nvSpPr>
          <p:cNvPr id="29" name="Google Shape;135;p19">
            <a:extLst>
              <a:ext uri="{FF2B5EF4-FFF2-40B4-BE49-F238E27FC236}">
                <a16:creationId xmlns:a16="http://schemas.microsoft.com/office/drawing/2014/main" id="{F258CDB9-6E73-EC81-E61A-82BDEBAF9D00}"/>
              </a:ext>
            </a:extLst>
          </p:cNvPr>
          <p:cNvSpPr>
            <a:spLocks noChangeAspect="1"/>
          </p:cNvSpPr>
          <p:nvPr/>
        </p:nvSpPr>
        <p:spPr>
          <a:xfrm>
            <a:off x="6718879" y="3419461"/>
            <a:ext cx="360000" cy="3600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pic>
        <p:nvPicPr>
          <p:cNvPr id="31" name="Picture 30" descr="A blue and pink tree and cloud&#10;&#10;Description automatically generated">
            <a:extLst>
              <a:ext uri="{FF2B5EF4-FFF2-40B4-BE49-F238E27FC236}">
                <a16:creationId xmlns:a16="http://schemas.microsoft.com/office/drawing/2014/main" id="{35D74E48-190A-A47A-C5D3-CAE4FBDABD1C}"/>
              </a:ext>
            </a:extLst>
          </p:cNvPr>
          <p:cNvPicPr>
            <a:picLocks noChangeAspect="1"/>
          </p:cNvPicPr>
          <p:nvPr/>
        </p:nvPicPr>
        <p:blipFill>
          <a:blip r:embed="rId5"/>
          <a:stretch>
            <a:fillRect/>
          </a:stretch>
        </p:blipFill>
        <p:spPr>
          <a:xfrm>
            <a:off x="3066950" y="2987183"/>
            <a:ext cx="698122" cy="735521"/>
          </a:xfrm>
          <a:prstGeom prst="rect">
            <a:avLst/>
          </a:prstGeom>
        </p:spPr>
      </p:pic>
      <p:sp>
        <p:nvSpPr>
          <p:cNvPr id="25" name="Google Shape;135;p19">
            <a:extLst>
              <a:ext uri="{FF2B5EF4-FFF2-40B4-BE49-F238E27FC236}">
                <a16:creationId xmlns:a16="http://schemas.microsoft.com/office/drawing/2014/main" id="{3FCDC26F-F983-B3BA-23C4-8FDAA3D0A04D}"/>
              </a:ext>
            </a:extLst>
          </p:cNvPr>
          <p:cNvSpPr>
            <a:spLocks noChangeAspect="1"/>
          </p:cNvSpPr>
          <p:nvPr/>
        </p:nvSpPr>
        <p:spPr>
          <a:xfrm>
            <a:off x="3189776" y="3698162"/>
            <a:ext cx="360000" cy="3600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pic>
        <p:nvPicPr>
          <p:cNvPr id="33" name="Picture 32">
            <a:extLst>
              <a:ext uri="{FF2B5EF4-FFF2-40B4-BE49-F238E27FC236}">
                <a16:creationId xmlns:a16="http://schemas.microsoft.com/office/drawing/2014/main" id="{43564708-A657-6D00-4F69-803C8A383293}"/>
              </a:ext>
            </a:extLst>
          </p:cNvPr>
          <p:cNvPicPr>
            <a:picLocks noChangeAspect="1"/>
          </p:cNvPicPr>
          <p:nvPr/>
        </p:nvPicPr>
        <p:blipFill>
          <a:blip r:embed="rId6"/>
          <a:stretch>
            <a:fillRect/>
          </a:stretch>
        </p:blipFill>
        <p:spPr>
          <a:xfrm>
            <a:off x="4675429" y="1763439"/>
            <a:ext cx="836322" cy="614111"/>
          </a:xfrm>
          <a:prstGeom prst="rect">
            <a:avLst/>
          </a:prstGeom>
        </p:spPr>
      </p:pic>
      <p:sp>
        <p:nvSpPr>
          <p:cNvPr id="35" name="TextBox 34">
            <a:extLst>
              <a:ext uri="{FF2B5EF4-FFF2-40B4-BE49-F238E27FC236}">
                <a16:creationId xmlns:a16="http://schemas.microsoft.com/office/drawing/2014/main" id="{D71CD66D-1CF4-DD35-0930-4CD1E8E225B2}"/>
              </a:ext>
            </a:extLst>
          </p:cNvPr>
          <p:cNvSpPr txBox="1"/>
          <p:nvPr/>
        </p:nvSpPr>
        <p:spPr>
          <a:xfrm>
            <a:off x="4606724" y="2215830"/>
            <a:ext cx="771676" cy="261610"/>
          </a:xfrm>
          <a:prstGeom prst="rect">
            <a:avLst/>
          </a:prstGeom>
          <a:noFill/>
        </p:spPr>
        <p:txBody>
          <a:bodyPr wrap="square">
            <a:spAutoFit/>
          </a:bodyPr>
          <a:lstStyle/>
          <a:p>
            <a:pPr marR="0" algn="r" rtl="1">
              <a:lnSpc>
                <a:spcPct val="100000"/>
              </a:lnSpc>
              <a:spcBef>
                <a:spcPts val="0"/>
              </a:spcBef>
              <a:spcAft>
                <a:spcPts val="0"/>
              </a:spcAft>
              <a:buClr>
                <a:srgbClr val="000000"/>
              </a:buClr>
              <a:buFont typeface="Arial"/>
            </a:pPr>
            <a:r>
              <a:rPr lang="iw" sz="1100" dirty="0">
                <a:latin typeface="Calibri" panose="020F0502020204030204" pitchFamily="34" charset="0"/>
                <a:cs typeface="Calibri" panose="020F0502020204030204" pitchFamily="34" charset="0"/>
              </a:rPr>
              <a:t>מזבלה</a:t>
            </a:r>
            <a:endParaRPr lang="en-IL" sz="1100" dirty="0">
              <a:latin typeface="Calibri" panose="020F0502020204030204" pitchFamily="34" charset="0"/>
              <a:cs typeface="Calibri" panose="020F0502020204030204" pitchFamily="34" charset="0"/>
            </a:endParaRPr>
          </a:p>
        </p:txBody>
      </p:sp>
      <p:pic>
        <p:nvPicPr>
          <p:cNvPr id="37" name="Picture 36" descr="A blue building with a black background&#10;&#10;Description automatically generated">
            <a:extLst>
              <a:ext uri="{FF2B5EF4-FFF2-40B4-BE49-F238E27FC236}">
                <a16:creationId xmlns:a16="http://schemas.microsoft.com/office/drawing/2014/main" id="{EF7CFF98-38A3-8A1E-62A6-67B8D10D42DD}"/>
              </a:ext>
            </a:extLst>
          </p:cNvPr>
          <p:cNvPicPr>
            <a:picLocks noChangeAspect="1"/>
          </p:cNvPicPr>
          <p:nvPr/>
        </p:nvPicPr>
        <p:blipFill>
          <a:blip r:embed="rId7"/>
          <a:stretch>
            <a:fillRect/>
          </a:stretch>
        </p:blipFill>
        <p:spPr>
          <a:xfrm>
            <a:off x="2276451" y="1442995"/>
            <a:ext cx="508374" cy="495226"/>
          </a:xfrm>
          <a:prstGeom prst="rect">
            <a:avLst/>
          </a:prstGeom>
        </p:spPr>
      </p:pic>
      <p:sp>
        <p:nvSpPr>
          <p:cNvPr id="38" name="TextBox 37">
            <a:extLst>
              <a:ext uri="{FF2B5EF4-FFF2-40B4-BE49-F238E27FC236}">
                <a16:creationId xmlns:a16="http://schemas.microsoft.com/office/drawing/2014/main" id="{A1D437AB-6801-B41E-50EA-7D9FA8ACF707}"/>
              </a:ext>
            </a:extLst>
          </p:cNvPr>
          <p:cNvSpPr txBox="1"/>
          <p:nvPr/>
        </p:nvSpPr>
        <p:spPr>
          <a:xfrm>
            <a:off x="2057365" y="1911997"/>
            <a:ext cx="771676" cy="261610"/>
          </a:xfrm>
          <a:prstGeom prst="rect">
            <a:avLst/>
          </a:prstGeom>
          <a:noFill/>
        </p:spPr>
        <p:txBody>
          <a:bodyPr wrap="square">
            <a:spAutoFit/>
          </a:bodyPr>
          <a:lstStyle/>
          <a:p>
            <a:pPr marR="0" algn="r" rtl="1">
              <a:lnSpc>
                <a:spcPct val="100000"/>
              </a:lnSpc>
              <a:spcBef>
                <a:spcPts val="0"/>
              </a:spcBef>
              <a:spcAft>
                <a:spcPts val="0"/>
              </a:spcAft>
              <a:buClr>
                <a:srgbClr val="000000"/>
              </a:buClr>
              <a:buFont typeface="Arial"/>
            </a:pPr>
            <a:r>
              <a:rPr lang="he" sz="1100" dirty="0">
                <a:latin typeface="Calibri" panose="020F0502020204030204" pitchFamily="34" charset="0"/>
                <a:cs typeface="Calibri" panose="020F0502020204030204" pitchFamily="34" charset="0"/>
              </a:rPr>
              <a:t>מכולת</a:t>
            </a:r>
            <a:endParaRPr lang="en-IL" sz="1100" dirty="0">
              <a:latin typeface="Calibri" panose="020F0502020204030204" pitchFamily="34" charset="0"/>
              <a:cs typeface="Calibri" panose="020F0502020204030204" pitchFamily="34" charset="0"/>
            </a:endParaRPr>
          </a:p>
        </p:txBody>
      </p:sp>
      <p:pic>
        <p:nvPicPr>
          <p:cNvPr id="39" name="Picture 38" descr="A blue building with a black background&#10;&#10;Description automatically generated">
            <a:extLst>
              <a:ext uri="{FF2B5EF4-FFF2-40B4-BE49-F238E27FC236}">
                <a16:creationId xmlns:a16="http://schemas.microsoft.com/office/drawing/2014/main" id="{F9121F57-AACD-A699-F93D-307FC7B7B4D0}"/>
              </a:ext>
            </a:extLst>
          </p:cNvPr>
          <p:cNvPicPr>
            <a:picLocks noChangeAspect="1"/>
          </p:cNvPicPr>
          <p:nvPr/>
        </p:nvPicPr>
        <p:blipFill>
          <a:blip r:embed="rId7"/>
          <a:stretch>
            <a:fillRect/>
          </a:stretch>
        </p:blipFill>
        <p:spPr>
          <a:xfrm>
            <a:off x="6081439" y="2737633"/>
            <a:ext cx="508374" cy="495226"/>
          </a:xfrm>
          <a:prstGeom prst="rect">
            <a:avLst/>
          </a:prstGeom>
        </p:spPr>
      </p:pic>
      <p:sp>
        <p:nvSpPr>
          <p:cNvPr id="40" name="TextBox 39">
            <a:extLst>
              <a:ext uri="{FF2B5EF4-FFF2-40B4-BE49-F238E27FC236}">
                <a16:creationId xmlns:a16="http://schemas.microsoft.com/office/drawing/2014/main" id="{60D37E20-DB0F-5CFC-CCCC-22945124E095}"/>
              </a:ext>
            </a:extLst>
          </p:cNvPr>
          <p:cNvSpPr txBox="1"/>
          <p:nvPr/>
        </p:nvSpPr>
        <p:spPr>
          <a:xfrm>
            <a:off x="5713182" y="3199596"/>
            <a:ext cx="1107184" cy="261610"/>
          </a:xfrm>
          <a:prstGeom prst="rect">
            <a:avLst/>
          </a:prstGeom>
          <a:noFill/>
        </p:spPr>
        <p:txBody>
          <a:bodyPr wrap="square">
            <a:spAutoFit/>
          </a:bodyPr>
          <a:lstStyle/>
          <a:p>
            <a:pPr marR="0" algn="r" rtl="1">
              <a:lnSpc>
                <a:spcPct val="100000"/>
              </a:lnSpc>
              <a:spcBef>
                <a:spcPts val="0"/>
              </a:spcBef>
              <a:spcAft>
                <a:spcPts val="0"/>
              </a:spcAft>
              <a:buClr>
                <a:srgbClr val="000000"/>
              </a:buClr>
              <a:buFont typeface="Arial"/>
            </a:pPr>
            <a:r>
              <a:rPr lang="he" sz="1100" dirty="0">
                <a:latin typeface="Calibri" panose="020F0502020204030204" pitchFamily="34" charset="0"/>
                <a:cs typeface="Calibri" panose="020F0502020204030204" pitchFamily="34" charset="0"/>
              </a:rPr>
              <a:t>חנות ממתקים</a:t>
            </a:r>
            <a:endParaRPr lang="en-IL" sz="1100" dirty="0">
              <a:latin typeface="Calibri" panose="020F0502020204030204" pitchFamily="34" charset="0"/>
              <a:cs typeface="Calibri" panose="020F0502020204030204" pitchFamily="34" charset="0"/>
            </a:endParaRPr>
          </a:p>
        </p:txBody>
      </p:sp>
      <p:pic>
        <p:nvPicPr>
          <p:cNvPr id="42" name="Picture 41" descr="A blue building with a black background&#10;&#10;Description automatically generated">
            <a:extLst>
              <a:ext uri="{FF2B5EF4-FFF2-40B4-BE49-F238E27FC236}">
                <a16:creationId xmlns:a16="http://schemas.microsoft.com/office/drawing/2014/main" id="{F81B1B50-ED8C-065D-0E79-692E9EA58243}"/>
              </a:ext>
            </a:extLst>
          </p:cNvPr>
          <p:cNvPicPr>
            <a:picLocks noChangeAspect="1"/>
          </p:cNvPicPr>
          <p:nvPr/>
        </p:nvPicPr>
        <p:blipFill>
          <a:blip r:embed="rId8"/>
          <a:stretch>
            <a:fillRect/>
          </a:stretch>
        </p:blipFill>
        <p:spPr>
          <a:xfrm>
            <a:off x="5603052" y="828815"/>
            <a:ext cx="505914" cy="464332"/>
          </a:xfrm>
          <a:prstGeom prst="rect">
            <a:avLst/>
          </a:prstGeom>
        </p:spPr>
      </p:pic>
      <p:sp>
        <p:nvSpPr>
          <p:cNvPr id="43" name="TextBox 42">
            <a:extLst>
              <a:ext uri="{FF2B5EF4-FFF2-40B4-BE49-F238E27FC236}">
                <a16:creationId xmlns:a16="http://schemas.microsoft.com/office/drawing/2014/main" id="{4DB4B349-871C-945F-25CB-CE2B960AAAA5}"/>
              </a:ext>
            </a:extLst>
          </p:cNvPr>
          <p:cNvSpPr txBox="1"/>
          <p:nvPr/>
        </p:nvSpPr>
        <p:spPr>
          <a:xfrm>
            <a:off x="5074690" y="1007633"/>
            <a:ext cx="632510" cy="261610"/>
          </a:xfrm>
          <a:prstGeom prst="rect">
            <a:avLst/>
          </a:prstGeom>
          <a:noFill/>
        </p:spPr>
        <p:txBody>
          <a:bodyPr wrap="square">
            <a:spAutoFit/>
          </a:bodyPr>
          <a:lstStyle/>
          <a:p>
            <a:pPr marL="0" lvl="0" indent="0" algn="ctr" rtl="0">
              <a:spcBef>
                <a:spcPts val="0"/>
              </a:spcBef>
              <a:spcAft>
                <a:spcPts val="0"/>
              </a:spcAft>
              <a:buNone/>
            </a:pPr>
            <a:r>
              <a:rPr lang="he-IL" sz="1100" dirty="0">
                <a:latin typeface="Calibri" panose="020F0502020204030204" pitchFamily="34" charset="0"/>
                <a:cs typeface="Calibri" panose="020F0502020204030204" pitchFamily="34" charset="0"/>
              </a:rPr>
              <a:t>חנויות</a:t>
            </a:r>
          </a:p>
        </p:txBody>
      </p:sp>
      <p:pic>
        <p:nvPicPr>
          <p:cNvPr id="45" name="Picture 44" descr="A blue and black field&#10;&#10;Description automatically generated">
            <a:extLst>
              <a:ext uri="{FF2B5EF4-FFF2-40B4-BE49-F238E27FC236}">
                <a16:creationId xmlns:a16="http://schemas.microsoft.com/office/drawing/2014/main" id="{8126F7B8-14E2-8560-3F0F-4EF96DBED9C7}"/>
              </a:ext>
            </a:extLst>
          </p:cNvPr>
          <p:cNvPicPr>
            <a:picLocks noChangeAspect="1"/>
          </p:cNvPicPr>
          <p:nvPr/>
        </p:nvPicPr>
        <p:blipFill>
          <a:blip r:embed="rId9"/>
          <a:stretch>
            <a:fillRect/>
          </a:stretch>
        </p:blipFill>
        <p:spPr>
          <a:xfrm>
            <a:off x="1092479" y="2756404"/>
            <a:ext cx="1021421" cy="779050"/>
          </a:xfrm>
          <a:prstGeom prst="rect">
            <a:avLst/>
          </a:prstGeom>
        </p:spPr>
      </p:pic>
      <p:sp>
        <p:nvSpPr>
          <p:cNvPr id="46" name="TextBox 45">
            <a:extLst>
              <a:ext uri="{FF2B5EF4-FFF2-40B4-BE49-F238E27FC236}">
                <a16:creationId xmlns:a16="http://schemas.microsoft.com/office/drawing/2014/main" id="{449DAD26-30AA-C0E8-3C5F-42001746CF9B}"/>
              </a:ext>
            </a:extLst>
          </p:cNvPr>
          <p:cNvSpPr txBox="1"/>
          <p:nvPr/>
        </p:nvSpPr>
        <p:spPr>
          <a:xfrm>
            <a:off x="1113679" y="3452208"/>
            <a:ext cx="945218" cy="261610"/>
          </a:xfrm>
          <a:prstGeom prst="rect">
            <a:avLst/>
          </a:prstGeom>
          <a:noFill/>
        </p:spPr>
        <p:txBody>
          <a:bodyPr wrap="square">
            <a:spAutoFit/>
          </a:bodyPr>
          <a:lstStyle/>
          <a:p>
            <a:pPr marR="0" algn="r" rtl="1">
              <a:lnSpc>
                <a:spcPct val="100000"/>
              </a:lnSpc>
              <a:spcBef>
                <a:spcPts val="0"/>
              </a:spcBef>
              <a:spcAft>
                <a:spcPts val="0"/>
              </a:spcAft>
              <a:buClr>
                <a:srgbClr val="000000"/>
              </a:buClr>
              <a:buFont typeface="Arial"/>
            </a:pPr>
            <a:r>
              <a:rPr lang="he" sz="1100" dirty="0">
                <a:latin typeface="Calibri" panose="020F0502020204030204" pitchFamily="34" charset="0"/>
                <a:cs typeface="Calibri" panose="020F0502020204030204" pitchFamily="34" charset="0"/>
              </a:rPr>
              <a:t>מגרש כדורגל</a:t>
            </a:r>
            <a:endParaRPr lang="en-IL" sz="1100" dirty="0">
              <a:latin typeface="Calibri" panose="020F0502020204030204" pitchFamily="34" charset="0"/>
              <a:cs typeface="Calibri" panose="020F0502020204030204" pitchFamily="34" charset="0"/>
            </a:endParaRPr>
          </a:p>
        </p:txBody>
      </p:sp>
      <p:pic>
        <p:nvPicPr>
          <p:cNvPr id="48" name="Picture 47" descr="A blue and black building with a clock&#10;&#10;Description automatically generated">
            <a:extLst>
              <a:ext uri="{FF2B5EF4-FFF2-40B4-BE49-F238E27FC236}">
                <a16:creationId xmlns:a16="http://schemas.microsoft.com/office/drawing/2014/main" id="{5987B780-8919-BCE7-8AE3-CAE0A55DEBF2}"/>
              </a:ext>
            </a:extLst>
          </p:cNvPr>
          <p:cNvPicPr>
            <a:picLocks noChangeAspect="1"/>
          </p:cNvPicPr>
          <p:nvPr/>
        </p:nvPicPr>
        <p:blipFill>
          <a:blip r:embed="rId10"/>
          <a:stretch>
            <a:fillRect/>
          </a:stretch>
        </p:blipFill>
        <p:spPr>
          <a:xfrm>
            <a:off x="730525" y="1965313"/>
            <a:ext cx="597031" cy="443250"/>
          </a:xfrm>
          <a:prstGeom prst="rect">
            <a:avLst/>
          </a:prstGeom>
        </p:spPr>
      </p:pic>
      <p:sp>
        <p:nvSpPr>
          <p:cNvPr id="49" name="Google Shape;135;p19">
            <a:extLst>
              <a:ext uri="{FF2B5EF4-FFF2-40B4-BE49-F238E27FC236}">
                <a16:creationId xmlns:a16="http://schemas.microsoft.com/office/drawing/2014/main" id="{5783E544-430B-B9A9-A6F5-705EA6B73B08}"/>
              </a:ext>
            </a:extLst>
          </p:cNvPr>
          <p:cNvSpPr>
            <a:spLocks noChangeAspect="1"/>
          </p:cNvSpPr>
          <p:nvPr/>
        </p:nvSpPr>
        <p:spPr>
          <a:xfrm>
            <a:off x="2541508" y="3232863"/>
            <a:ext cx="360000" cy="3600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50" name="Google Shape;135;p19">
            <a:extLst>
              <a:ext uri="{FF2B5EF4-FFF2-40B4-BE49-F238E27FC236}">
                <a16:creationId xmlns:a16="http://schemas.microsoft.com/office/drawing/2014/main" id="{D7258D63-AE17-C424-4474-8A46FD59C911}"/>
              </a:ext>
            </a:extLst>
          </p:cNvPr>
          <p:cNvSpPr>
            <a:spLocks noChangeAspect="1"/>
          </p:cNvSpPr>
          <p:nvPr/>
        </p:nvSpPr>
        <p:spPr>
          <a:xfrm>
            <a:off x="7297720" y="3335571"/>
            <a:ext cx="360000" cy="3600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grpSp>
        <p:nvGrpSpPr>
          <p:cNvPr id="54" name="Group 53">
            <a:extLst>
              <a:ext uri="{FF2B5EF4-FFF2-40B4-BE49-F238E27FC236}">
                <a16:creationId xmlns:a16="http://schemas.microsoft.com/office/drawing/2014/main" id="{BEC08798-F782-46E7-8D9F-90798E26A725}"/>
              </a:ext>
            </a:extLst>
          </p:cNvPr>
          <p:cNvGrpSpPr/>
          <p:nvPr/>
        </p:nvGrpSpPr>
        <p:grpSpPr>
          <a:xfrm>
            <a:off x="1104633" y="4090482"/>
            <a:ext cx="494392" cy="536768"/>
            <a:chOff x="1079466" y="4090482"/>
            <a:chExt cx="494392" cy="536768"/>
          </a:xfrm>
        </p:grpSpPr>
        <p:sp>
          <p:nvSpPr>
            <p:cNvPr id="53" name="Freeform 52">
              <a:extLst>
                <a:ext uri="{FF2B5EF4-FFF2-40B4-BE49-F238E27FC236}">
                  <a16:creationId xmlns:a16="http://schemas.microsoft.com/office/drawing/2014/main" id="{07D615E3-DCA8-DC2D-1541-B1AB3D7A995C}"/>
                </a:ext>
              </a:extLst>
            </p:cNvPr>
            <p:cNvSpPr/>
            <p:nvPr/>
          </p:nvSpPr>
          <p:spPr>
            <a:xfrm>
              <a:off x="1079466" y="4090482"/>
              <a:ext cx="486561" cy="511728"/>
            </a:xfrm>
            <a:custGeom>
              <a:avLst/>
              <a:gdLst>
                <a:gd name="connsiteX0" fmla="*/ 0 w 486561"/>
                <a:gd name="connsiteY0" fmla="*/ 109056 h 511728"/>
                <a:gd name="connsiteX1" fmla="*/ 0 w 486561"/>
                <a:gd name="connsiteY1" fmla="*/ 394282 h 511728"/>
                <a:gd name="connsiteX2" fmla="*/ 251670 w 486561"/>
                <a:gd name="connsiteY2" fmla="*/ 511728 h 511728"/>
                <a:gd name="connsiteX3" fmla="*/ 486561 w 486561"/>
                <a:gd name="connsiteY3" fmla="*/ 377504 h 511728"/>
                <a:gd name="connsiteX4" fmla="*/ 469783 w 486561"/>
                <a:gd name="connsiteY4" fmla="*/ 92278 h 511728"/>
                <a:gd name="connsiteX5" fmla="*/ 251670 w 486561"/>
                <a:gd name="connsiteY5" fmla="*/ 0 h 511728"/>
                <a:gd name="connsiteX6" fmla="*/ 0 w 486561"/>
                <a:gd name="connsiteY6" fmla="*/ 109056 h 5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561" h="511728">
                  <a:moveTo>
                    <a:pt x="0" y="109056"/>
                  </a:moveTo>
                  <a:lnTo>
                    <a:pt x="0" y="394282"/>
                  </a:lnTo>
                  <a:lnTo>
                    <a:pt x="251670" y="511728"/>
                  </a:lnTo>
                  <a:lnTo>
                    <a:pt x="486561" y="377504"/>
                  </a:lnTo>
                  <a:lnTo>
                    <a:pt x="469783" y="92278"/>
                  </a:lnTo>
                  <a:lnTo>
                    <a:pt x="251670" y="0"/>
                  </a:lnTo>
                  <a:lnTo>
                    <a:pt x="0" y="109056"/>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en-IL"/>
            </a:p>
          </p:txBody>
        </p:sp>
        <p:pic>
          <p:nvPicPr>
            <p:cNvPr id="52" name="Graphic 51">
              <a:extLst>
                <a:ext uri="{FF2B5EF4-FFF2-40B4-BE49-F238E27FC236}">
                  <a16:creationId xmlns:a16="http://schemas.microsoft.com/office/drawing/2014/main" id="{46A3A993-E167-9AFB-5F8C-7900F1F1FA1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79466" y="4090482"/>
              <a:ext cx="494392" cy="536768"/>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p:nvPr/>
        </p:nvSpPr>
        <p:spPr>
          <a:xfrm>
            <a:off x="5120005" y="2779679"/>
            <a:ext cx="3665220" cy="1350870"/>
          </a:xfrm>
          <a:prstGeom prst="rect">
            <a:avLst/>
          </a:prstGeom>
          <a:noFill/>
          <a:ln>
            <a:noFill/>
          </a:ln>
        </p:spPr>
        <p:txBody>
          <a:bodyPr spcFirstLastPara="1" wrap="square" lIns="91425" tIns="91425" rIns="91425" bIns="91425" anchor="t" anchorCtr="0">
            <a:noAutofit/>
          </a:bodyPr>
          <a:lstStyle/>
          <a:p>
            <a:pPr marL="180975" marR="0" indent="-174625" algn="l" rtl="0">
              <a:lnSpc>
                <a:spcPct val="150000"/>
              </a:lnSpc>
              <a:spcBef>
                <a:spcPts val="0"/>
              </a:spcBef>
              <a:spcAft>
                <a:spcPts val="0"/>
              </a:spcAft>
              <a:buClr>
                <a:schemeClr val="dk1"/>
              </a:buClr>
              <a:buSzPct val="100000"/>
              <a:buFont typeface="Arial" panose="020B0604020202020204" pitchFamily="34" charset="0"/>
              <a:buChar char="•"/>
              <a:tabLst>
                <a:tab pos="7908925" algn="r"/>
              </a:tabLst>
            </a:pPr>
            <a:endParaRPr lang="he" sz="1300" b="1" dirty="0">
              <a:solidFill>
                <a:schemeClr val="dk1"/>
              </a:solidFill>
              <a:latin typeface="Calibri" panose="020F0502020204030204" pitchFamily="34" charset="0"/>
              <a:cs typeface="Calibri" panose="020F0502020204030204" pitchFamily="34" charset="0"/>
            </a:endParaRPr>
          </a:p>
        </p:txBody>
      </p:sp>
      <p:sp>
        <p:nvSpPr>
          <p:cNvPr id="2" name="מלבן מעוגל 10">
            <a:extLst>
              <a:ext uri="{FF2B5EF4-FFF2-40B4-BE49-F238E27FC236}">
                <a16:creationId xmlns:a16="http://schemas.microsoft.com/office/drawing/2014/main" id="{9BFB12F6-A941-C829-E5B5-5FDD8E7C4345}"/>
              </a:ext>
            </a:extLst>
          </p:cNvPr>
          <p:cNvSpPr/>
          <p:nvPr/>
        </p:nvSpPr>
        <p:spPr>
          <a:xfrm>
            <a:off x="7325396" y="314808"/>
            <a:ext cx="1442895" cy="307777"/>
          </a:xfrm>
          <a:prstGeom prst="roundRect">
            <a:avLst/>
          </a:prstGeom>
          <a:solidFill>
            <a:srgbClr val="9CB6D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0">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פעילות </a:t>
            </a:r>
            <a:r>
              <a:rPr lang="en-US" sz="1200" dirty="0">
                <a:solidFill>
                  <a:schemeClr val="tx1"/>
                </a:solidFill>
                <a:latin typeface="Calibri" panose="020F0502020204030204" pitchFamily="34" charset="0"/>
                <a:cs typeface="Calibri" panose="020F0502020204030204" pitchFamily="34" charset="0"/>
              </a:rPr>
              <a:t>3</a:t>
            </a:r>
          </a:p>
        </p:txBody>
      </p:sp>
      <p:sp>
        <p:nvSpPr>
          <p:cNvPr id="3" name="Google Shape;110;p18">
            <a:extLst>
              <a:ext uri="{FF2B5EF4-FFF2-40B4-BE49-F238E27FC236}">
                <a16:creationId xmlns:a16="http://schemas.microsoft.com/office/drawing/2014/main" id="{A93599D2-6A1A-627A-1B7A-DE7FBCBDC75F}"/>
              </a:ext>
            </a:extLst>
          </p:cNvPr>
          <p:cNvSpPr txBox="1"/>
          <p:nvPr/>
        </p:nvSpPr>
        <p:spPr>
          <a:xfrm>
            <a:off x="4915948" y="687674"/>
            <a:ext cx="3968153" cy="570675"/>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 sz="2500" dirty="0">
                <a:latin typeface="Calibri" panose="020F0502020204030204" pitchFamily="34" charset="0"/>
                <a:cs typeface="Calibri" panose="020F0502020204030204" pitchFamily="34" charset="0"/>
              </a:rPr>
              <a:t>משחק מסלול: הדרך לבית הספר  </a:t>
            </a:r>
            <a:endParaRPr sz="2500" dirty="0">
              <a:latin typeface="Calibri" panose="020F0502020204030204" pitchFamily="34" charset="0"/>
              <a:cs typeface="Calibri" panose="020F0502020204030204" pitchFamily="34" charset="0"/>
            </a:endParaRPr>
          </a:p>
        </p:txBody>
      </p:sp>
      <p:sp>
        <p:nvSpPr>
          <p:cNvPr id="4" name="Google Shape;110;p18">
            <a:extLst>
              <a:ext uri="{FF2B5EF4-FFF2-40B4-BE49-F238E27FC236}">
                <a16:creationId xmlns:a16="http://schemas.microsoft.com/office/drawing/2014/main" id="{F481E283-50F4-60C6-0E9D-EE3DC91C9EE9}"/>
              </a:ext>
            </a:extLst>
          </p:cNvPr>
          <p:cNvSpPr txBox="1"/>
          <p:nvPr/>
        </p:nvSpPr>
        <p:spPr>
          <a:xfrm>
            <a:off x="7325396" y="1485393"/>
            <a:ext cx="1558705" cy="570675"/>
          </a:xfrm>
          <a:prstGeom prst="rect">
            <a:avLst/>
          </a:prstGeom>
          <a:noFill/>
          <a:ln>
            <a:noFill/>
          </a:ln>
        </p:spPr>
        <p:txBody>
          <a:bodyPr spcFirstLastPara="1" wrap="square" lIns="91425" tIns="91425" rIns="91425" bIns="91425" anchor="t" anchorCtr="0">
            <a:noAutofit/>
          </a:bodyPr>
          <a:lstStyle/>
          <a:p>
            <a:pPr marL="0" lvl="0" indent="0" algn="r" rtl="1">
              <a:lnSpc>
                <a:spcPct val="150000"/>
              </a:lnSpc>
              <a:spcBef>
                <a:spcPts val="0"/>
              </a:spcBef>
              <a:spcAft>
                <a:spcPts val="0"/>
              </a:spcAft>
              <a:buNone/>
            </a:pPr>
            <a:r>
              <a:rPr lang="he-IL" b="1" dirty="0">
                <a:solidFill>
                  <a:schemeClr val="dk1"/>
                </a:solidFill>
                <a:latin typeface="Calibri" panose="020F0502020204030204" pitchFamily="34" charset="0"/>
                <a:cs typeface="Calibri" panose="020F0502020204030204" pitchFamily="34" charset="0"/>
              </a:rPr>
              <a:t>איך משחקים? </a:t>
            </a:r>
          </a:p>
        </p:txBody>
      </p:sp>
      <p:sp>
        <p:nvSpPr>
          <p:cNvPr id="6" name="TextBox 5">
            <a:extLst>
              <a:ext uri="{FF2B5EF4-FFF2-40B4-BE49-F238E27FC236}">
                <a16:creationId xmlns:a16="http://schemas.microsoft.com/office/drawing/2014/main" id="{9745237A-B2B3-0F42-5D53-2A0796646FFC}"/>
              </a:ext>
            </a:extLst>
          </p:cNvPr>
          <p:cNvSpPr txBox="1"/>
          <p:nvPr/>
        </p:nvSpPr>
        <p:spPr>
          <a:xfrm>
            <a:off x="4991100" y="1935618"/>
            <a:ext cx="3893001" cy="2438873"/>
          </a:xfrm>
          <a:prstGeom prst="rect">
            <a:avLst/>
          </a:prstGeom>
          <a:noFill/>
        </p:spPr>
        <p:txBody>
          <a:bodyPr wrap="square">
            <a:spAutoFit/>
          </a:bodyPr>
          <a:lstStyle/>
          <a:p>
            <a:pPr marL="180975" lvl="0" indent="-174625" algn="r" rtl="1">
              <a:lnSpc>
                <a:spcPts val="1600"/>
              </a:lnSpc>
              <a:spcBef>
                <a:spcPts val="0"/>
              </a:spcBef>
              <a:spcAft>
                <a:spcPts val="1000"/>
              </a:spcAft>
              <a:buClr>
                <a:schemeClr val="dk1"/>
              </a:buClr>
              <a:buSzPct val="100000"/>
              <a:buFont typeface="Arial" panose="020B0604020202020204" pitchFamily="34" charset="0"/>
              <a:buChar char="•"/>
            </a:pPr>
            <a:r>
              <a:rPr lang="he-IL" sz="1300" dirty="0">
                <a:solidFill>
                  <a:schemeClr val="dk1"/>
                </a:solidFill>
                <a:latin typeface="Calibri" panose="020F0502020204030204" pitchFamily="34" charset="0"/>
                <a:cs typeface="Calibri" panose="020F0502020204030204" pitchFamily="34" charset="0"/>
              </a:rPr>
              <a:t>כל אחד בתורו זורק קובייה והולך מספר צעדים לפי הקובייה, על המסלול שלו. </a:t>
            </a:r>
          </a:p>
          <a:p>
            <a:pPr marL="180975" lvl="0" indent="-174625" algn="r" rtl="1">
              <a:lnSpc>
                <a:spcPts val="1600"/>
              </a:lnSpc>
              <a:spcBef>
                <a:spcPts val="0"/>
              </a:spcBef>
              <a:spcAft>
                <a:spcPts val="1000"/>
              </a:spcAft>
              <a:buClr>
                <a:schemeClr val="dk1"/>
              </a:buClr>
              <a:buSzPct val="100000"/>
              <a:buFont typeface="Arial" panose="020B0604020202020204" pitchFamily="34" charset="0"/>
              <a:buChar char="•"/>
            </a:pPr>
            <a:r>
              <a:rPr lang="he-IL" sz="1300" dirty="0">
                <a:solidFill>
                  <a:schemeClr val="dk1"/>
                </a:solidFill>
                <a:latin typeface="Calibri" panose="020F0502020204030204" pitchFamily="34" charset="0"/>
                <a:cs typeface="Calibri" panose="020F0502020204030204" pitchFamily="34" charset="0"/>
              </a:rPr>
              <a:t>אם הגעת לכוכב</a:t>
            </a:r>
            <a:r>
              <a:rPr lang="en-US" sz="1300" dirty="0">
                <a:solidFill>
                  <a:schemeClr val="dk1"/>
                </a:solidFill>
                <a:latin typeface="Calibri" panose="020F0502020204030204" pitchFamily="34" charset="0"/>
                <a:cs typeface="Calibri" panose="020F0502020204030204" pitchFamily="34" charset="0"/>
              </a:rPr>
              <a:t> </a:t>
            </a:r>
            <a:r>
              <a:rPr lang="he-IL" sz="1300" dirty="0">
                <a:solidFill>
                  <a:schemeClr val="dk1"/>
                </a:solidFill>
                <a:latin typeface="Calibri" panose="020F0502020204030204" pitchFamily="34" charset="0"/>
                <a:cs typeface="Calibri" panose="020F0502020204030204" pitchFamily="34" charset="0"/>
              </a:rPr>
              <a:t>- קיבלת 50 נקודות. </a:t>
            </a:r>
          </a:p>
          <a:p>
            <a:pPr marL="180975" lvl="0" indent="-174625" algn="r" rtl="1">
              <a:lnSpc>
                <a:spcPts val="1600"/>
              </a:lnSpc>
              <a:spcBef>
                <a:spcPts val="0"/>
              </a:spcBef>
              <a:spcAft>
                <a:spcPts val="1000"/>
              </a:spcAft>
              <a:buClr>
                <a:schemeClr val="dk1"/>
              </a:buClr>
              <a:buSzPct val="100000"/>
              <a:buFont typeface="Arial" panose="020B0604020202020204" pitchFamily="34" charset="0"/>
              <a:buChar char="•"/>
            </a:pPr>
            <a:r>
              <a:rPr lang="he-IL" sz="1300" dirty="0">
                <a:solidFill>
                  <a:schemeClr val="dk1"/>
                </a:solidFill>
                <a:latin typeface="Calibri" panose="020F0502020204030204" pitchFamily="34" charset="0"/>
                <a:cs typeface="Calibri" panose="020F0502020204030204" pitchFamily="34" charset="0"/>
              </a:rPr>
              <a:t>אם הגעת למשולש ירדו לך 10 נקודות. </a:t>
            </a:r>
            <a:endParaRPr lang="en-US" sz="1300" dirty="0">
              <a:solidFill>
                <a:schemeClr val="dk1"/>
              </a:solidFill>
              <a:latin typeface="Calibri" panose="020F0502020204030204" pitchFamily="34" charset="0"/>
              <a:cs typeface="Calibri" panose="020F0502020204030204" pitchFamily="34" charset="0"/>
            </a:endParaRPr>
          </a:p>
          <a:p>
            <a:pPr marL="180975" indent="-174625" algn="r" rtl="1">
              <a:lnSpc>
                <a:spcPts val="1600"/>
              </a:lnSpc>
              <a:spcAft>
                <a:spcPts val="1000"/>
              </a:spcAft>
              <a:buClr>
                <a:schemeClr val="dk1"/>
              </a:buClr>
              <a:buSzPct val="100000"/>
              <a:buFont typeface="Arial" panose="020B0604020202020204" pitchFamily="34" charset="0"/>
              <a:buChar char="•"/>
              <a:tabLst>
                <a:tab pos="7908925" algn="r"/>
              </a:tabLst>
            </a:pPr>
            <a:r>
              <a:rPr lang="he-IL" sz="1300" dirty="0">
                <a:solidFill>
                  <a:schemeClr val="dk1"/>
                </a:solidFill>
                <a:latin typeface="Calibri" panose="020F0502020204030204" pitchFamily="34" charset="0"/>
                <a:cs typeface="Calibri" panose="020F0502020204030204" pitchFamily="34" charset="0"/>
              </a:rPr>
              <a:t>אם הגעת למקום הגבוה ביותר - השלך את הקובייה וחזור לאחור לפי המספר שקיבלת.  </a:t>
            </a:r>
          </a:p>
          <a:p>
            <a:pPr marL="180975" indent="-174625" algn="r" rtl="1">
              <a:lnSpc>
                <a:spcPts val="1600"/>
              </a:lnSpc>
              <a:spcAft>
                <a:spcPts val="1000"/>
              </a:spcAft>
              <a:buClr>
                <a:schemeClr val="dk1"/>
              </a:buClr>
              <a:buSzPct val="100000"/>
              <a:buFont typeface="Arial" panose="020B0604020202020204" pitchFamily="34" charset="0"/>
              <a:buChar char="•"/>
              <a:tabLst>
                <a:tab pos="7908925" algn="r"/>
              </a:tabLst>
            </a:pPr>
            <a:r>
              <a:rPr lang="he-IL" sz="1300" b="1" dirty="0">
                <a:solidFill>
                  <a:schemeClr val="dk1"/>
                </a:solidFill>
                <a:latin typeface="Calibri" panose="020F0502020204030204" pitchFamily="34" charset="0"/>
                <a:cs typeface="Calibri" panose="020F0502020204030204" pitchFamily="34" charset="0"/>
              </a:rPr>
              <a:t>המנצח: מי שהגיע לבית הספר עם הכי הרבה נקודות.</a:t>
            </a:r>
          </a:p>
          <a:p>
            <a:pPr marL="180975" lvl="0" indent="-174625" algn="r" rtl="1">
              <a:lnSpc>
                <a:spcPct val="150000"/>
              </a:lnSpc>
              <a:spcBef>
                <a:spcPts val="0"/>
              </a:spcBef>
              <a:spcAft>
                <a:spcPts val="0"/>
              </a:spcAft>
              <a:buClr>
                <a:schemeClr val="dk1"/>
              </a:buClr>
              <a:buSzPct val="100000"/>
              <a:buFont typeface="Arial" panose="020B0604020202020204" pitchFamily="34" charset="0"/>
              <a:buChar char="•"/>
            </a:pPr>
            <a:endParaRPr lang="he-IL" sz="1300" dirty="0">
              <a:solidFill>
                <a:schemeClr val="dk1"/>
              </a:solidFill>
              <a:latin typeface="Calibri" panose="020F0502020204030204" pitchFamily="34" charset="0"/>
              <a:cs typeface="Calibri" panose="020F0502020204030204" pitchFamily="34" charset="0"/>
            </a:endParaRPr>
          </a:p>
        </p:txBody>
      </p:sp>
      <p:pic>
        <p:nvPicPr>
          <p:cNvPr id="7" name="תמונה 47">
            <a:extLst>
              <a:ext uri="{FF2B5EF4-FFF2-40B4-BE49-F238E27FC236}">
                <a16:creationId xmlns:a16="http://schemas.microsoft.com/office/drawing/2014/main" id="{B0E09516-26E1-FD71-EA85-BEC61B53E2EC}"/>
              </a:ext>
            </a:extLst>
          </p:cNvPr>
          <p:cNvPicPr>
            <a:picLocks noChangeAspect="1"/>
          </p:cNvPicPr>
          <p:nvPr/>
        </p:nvPicPr>
        <p:blipFill rotWithShape="1">
          <a:blip r:embed="rId3">
            <a:extLst>
              <a:ext uri="{28A0092B-C50C-407E-A947-70E740481C1C}">
                <a14:useLocalDpi xmlns:a14="http://schemas.microsoft.com/office/drawing/2010/main" val="0"/>
              </a:ext>
            </a:extLst>
          </a:blip>
          <a:srcRect l="30699" t="27033" r="33325" b="18386"/>
          <a:stretch/>
        </p:blipFill>
        <p:spPr>
          <a:xfrm>
            <a:off x="2563412" y="2852026"/>
            <a:ext cx="2773045" cy="2366526"/>
          </a:xfrm>
          <a:prstGeom prst="rect">
            <a:avLst/>
          </a:prstGeom>
        </p:spPr>
      </p:pic>
      <p:pic>
        <p:nvPicPr>
          <p:cNvPr id="8" name="תמונה 40">
            <a:extLst>
              <a:ext uri="{FF2B5EF4-FFF2-40B4-BE49-F238E27FC236}">
                <a16:creationId xmlns:a16="http://schemas.microsoft.com/office/drawing/2014/main" id="{95C2E49E-166D-CC11-4296-653E5CB8768B}"/>
              </a:ext>
            </a:extLst>
          </p:cNvPr>
          <p:cNvPicPr>
            <a:picLocks noChangeAspect="1"/>
          </p:cNvPicPr>
          <p:nvPr/>
        </p:nvPicPr>
        <p:blipFill>
          <a:blip r:embed="rId4"/>
          <a:stretch>
            <a:fillRect/>
          </a:stretch>
        </p:blipFill>
        <p:spPr>
          <a:xfrm>
            <a:off x="1696006" y="1880976"/>
            <a:ext cx="1852632" cy="1852632"/>
          </a:xfrm>
          <a:prstGeom prst="rect">
            <a:avLst/>
          </a:prstGeom>
        </p:spPr>
      </p:pic>
      <p:pic>
        <p:nvPicPr>
          <p:cNvPr id="9" name="תמונה 40">
            <a:extLst>
              <a:ext uri="{FF2B5EF4-FFF2-40B4-BE49-F238E27FC236}">
                <a16:creationId xmlns:a16="http://schemas.microsoft.com/office/drawing/2014/main" id="{7A428D79-825F-086A-9AFD-6B805D89C474}"/>
              </a:ext>
            </a:extLst>
          </p:cNvPr>
          <p:cNvPicPr>
            <a:picLocks noChangeAspect="1"/>
          </p:cNvPicPr>
          <p:nvPr/>
        </p:nvPicPr>
        <p:blipFill>
          <a:blip r:embed="rId4"/>
          <a:stretch>
            <a:fillRect/>
          </a:stretch>
        </p:blipFill>
        <p:spPr>
          <a:xfrm>
            <a:off x="500519" y="887649"/>
            <a:ext cx="1195487" cy="1195487"/>
          </a:xfrm>
          <a:prstGeom prst="rect">
            <a:avLst/>
          </a:prstGeom>
        </p:spPr>
      </p:pic>
      <p:pic>
        <p:nvPicPr>
          <p:cNvPr id="10" name="תמונה 40">
            <a:extLst>
              <a:ext uri="{FF2B5EF4-FFF2-40B4-BE49-F238E27FC236}">
                <a16:creationId xmlns:a16="http://schemas.microsoft.com/office/drawing/2014/main" id="{F7297CD6-4D3D-2D22-71A6-4D7FD4A9295A}"/>
              </a:ext>
            </a:extLst>
          </p:cNvPr>
          <p:cNvPicPr>
            <a:picLocks noChangeAspect="1"/>
          </p:cNvPicPr>
          <p:nvPr/>
        </p:nvPicPr>
        <p:blipFill>
          <a:blip r:embed="rId4"/>
          <a:stretch>
            <a:fillRect/>
          </a:stretch>
        </p:blipFill>
        <p:spPr>
          <a:xfrm>
            <a:off x="1035424" y="1357554"/>
            <a:ext cx="1591194" cy="15911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1"/>
          <p:cNvSpPr txBox="1"/>
          <p:nvPr/>
        </p:nvSpPr>
        <p:spPr>
          <a:xfrm>
            <a:off x="5149190" y="3503263"/>
            <a:ext cx="3720490" cy="552997"/>
          </a:xfrm>
          <a:prstGeom prst="rect">
            <a:avLst/>
          </a:prstGeom>
          <a:noFill/>
          <a:ln>
            <a:noFill/>
          </a:ln>
        </p:spPr>
        <p:txBody>
          <a:bodyPr spcFirstLastPara="1" wrap="square" lIns="91425" tIns="91425" rIns="91425" bIns="91425" anchor="t" anchorCtr="0">
            <a:noAutofit/>
          </a:bodyPr>
          <a:lstStyle/>
          <a:p>
            <a:pPr marL="0" lvl="0" indent="0" algn="r" rtl="1">
              <a:lnSpc>
                <a:spcPts val="1500"/>
              </a:lnSpc>
              <a:spcBef>
                <a:spcPts val="0"/>
              </a:spcBef>
              <a:spcAft>
                <a:spcPts val="0"/>
              </a:spcAft>
              <a:buNone/>
            </a:pPr>
            <a:r>
              <a:rPr lang="iw" sz="1200" dirty="0">
                <a:latin typeface="Calibri" panose="020F0502020204030204" pitchFamily="34" charset="0"/>
                <a:cs typeface="Calibri" panose="020F0502020204030204" pitchFamily="34" charset="0"/>
              </a:rPr>
              <a:t>יש עוד בתי ספר רבים שמשתתפים בתכנית ויוצרים מפות.</a:t>
            </a:r>
            <a:endParaRPr sz="1200" dirty="0">
              <a:latin typeface="Calibri" panose="020F0502020204030204" pitchFamily="34" charset="0"/>
              <a:cs typeface="Calibri" panose="020F0502020204030204" pitchFamily="34" charset="0"/>
            </a:endParaRPr>
          </a:p>
          <a:p>
            <a:pPr marL="0" lvl="0" indent="0" algn="r" rtl="1">
              <a:lnSpc>
                <a:spcPts val="1500"/>
              </a:lnSpc>
              <a:spcBef>
                <a:spcPts val="0"/>
              </a:spcBef>
              <a:spcAft>
                <a:spcPts val="0"/>
              </a:spcAft>
              <a:buNone/>
            </a:pPr>
            <a:r>
              <a:rPr lang="iw" sz="1200" dirty="0">
                <a:latin typeface="Calibri" panose="020F0502020204030204" pitchFamily="34" charset="0"/>
                <a:cs typeface="Calibri" panose="020F0502020204030204" pitchFamily="34" charset="0"/>
              </a:rPr>
              <a:t>המפות יפורסמו לטובת השכונה והקהילה!*</a:t>
            </a:r>
            <a:endParaRPr sz="1200" dirty="0">
              <a:latin typeface="Calibri" panose="020F0502020204030204" pitchFamily="34" charset="0"/>
              <a:cs typeface="Calibri" panose="020F0502020204030204" pitchFamily="34" charset="0"/>
            </a:endParaRPr>
          </a:p>
          <a:p>
            <a:pPr marL="0" lvl="0" indent="0" algn="r" rtl="1">
              <a:lnSpc>
                <a:spcPts val="1500"/>
              </a:lnSpc>
              <a:spcBef>
                <a:spcPts val="0"/>
              </a:spcBef>
              <a:spcAft>
                <a:spcPts val="0"/>
              </a:spcAft>
              <a:buNone/>
            </a:pPr>
            <a:endParaRPr sz="1200" dirty="0">
              <a:latin typeface="Calibri" panose="020F0502020204030204" pitchFamily="34" charset="0"/>
              <a:cs typeface="Calibri" panose="020F0502020204030204" pitchFamily="34" charset="0"/>
            </a:endParaRPr>
          </a:p>
          <a:p>
            <a:pPr marL="0" lvl="0" indent="0" algn="r" rtl="1">
              <a:lnSpc>
                <a:spcPts val="1500"/>
              </a:lnSpc>
              <a:spcBef>
                <a:spcPts val="0"/>
              </a:spcBef>
              <a:spcAft>
                <a:spcPts val="0"/>
              </a:spcAft>
              <a:buNone/>
            </a:pPr>
            <a:endParaRPr sz="1200" dirty="0">
              <a:latin typeface="Calibri" panose="020F0502020204030204" pitchFamily="34" charset="0"/>
              <a:cs typeface="Calibri" panose="020F0502020204030204" pitchFamily="34" charset="0"/>
            </a:endParaRPr>
          </a:p>
          <a:p>
            <a:pPr marL="0" lvl="0" indent="0" algn="r" rtl="1">
              <a:lnSpc>
                <a:spcPts val="1500"/>
              </a:lnSpc>
              <a:spcBef>
                <a:spcPts val="0"/>
              </a:spcBef>
              <a:spcAft>
                <a:spcPts val="0"/>
              </a:spcAft>
              <a:buNone/>
            </a:pPr>
            <a:endParaRPr sz="1200" dirty="0">
              <a:latin typeface="Calibri" panose="020F0502020204030204" pitchFamily="34" charset="0"/>
              <a:cs typeface="Calibri" panose="020F0502020204030204" pitchFamily="34" charset="0"/>
            </a:endParaRPr>
          </a:p>
        </p:txBody>
      </p:sp>
      <p:sp>
        <p:nvSpPr>
          <p:cNvPr id="176" name="Google Shape;176;p21"/>
          <p:cNvSpPr txBox="1"/>
          <p:nvPr/>
        </p:nvSpPr>
        <p:spPr>
          <a:xfrm>
            <a:off x="2621280" y="720748"/>
            <a:ext cx="6248400" cy="6828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 sz="2500" dirty="0">
                <a:latin typeface="Calibri" panose="020F0502020204030204" pitchFamily="34" charset="0"/>
                <a:cs typeface="Calibri" panose="020F0502020204030204" pitchFamily="34" charset="0"/>
              </a:rPr>
              <a:t>הצגת האתגר הגדול</a:t>
            </a:r>
            <a:endParaRPr sz="2500" dirty="0">
              <a:latin typeface="Calibri" panose="020F0502020204030204" pitchFamily="34" charset="0"/>
              <a:cs typeface="Calibri" panose="020F0502020204030204" pitchFamily="34" charset="0"/>
            </a:endParaRPr>
          </a:p>
        </p:txBody>
      </p:sp>
      <p:sp>
        <p:nvSpPr>
          <p:cNvPr id="2" name="מלבן מעוגל 10">
            <a:extLst>
              <a:ext uri="{FF2B5EF4-FFF2-40B4-BE49-F238E27FC236}">
                <a16:creationId xmlns:a16="http://schemas.microsoft.com/office/drawing/2014/main" id="{7618CE70-60DA-1371-B9FB-E754906692D6}"/>
              </a:ext>
            </a:extLst>
          </p:cNvPr>
          <p:cNvSpPr/>
          <p:nvPr/>
        </p:nvSpPr>
        <p:spPr>
          <a:xfrm>
            <a:off x="7325396" y="314808"/>
            <a:ext cx="1442895" cy="307777"/>
          </a:xfrm>
          <a:prstGeom prst="roundRect">
            <a:avLst/>
          </a:prstGeom>
          <a:solidFill>
            <a:srgbClr val="9CB6D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algn="ctr" rtl="0">
              <a:lnSpc>
                <a:spcPct val="100000"/>
              </a:lnSpc>
              <a:spcBef>
                <a:spcPts val="0"/>
              </a:spcBef>
              <a:spcAft>
                <a:spcPts val="0"/>
              </a:spcAft>
              <a:buClr>
                <a:srgbClr val="000000"/>
              </a:buClr>
              <a:buFont typeface="Arial"/>
            </a:pPr>
            <a:r>
              <a:rPr lang="he-IL" sz="1200" dirty="0">
                <a:solidFill>
                  <a:schemeClr val="tx1"/>
                </a:solidFill>
                <a:latin typeface="Calibri" panose="020F0502020204030204" pitchFamily="34" charset="0"/>
                <a:cs typeface="Calibri" panose="020F0502020204030204" pitchFamily="34" charset="0"/>
              </a:rPr>
              <a:t>סיכום בכיתה</a:t>
            </a:r>
            <a:endParaRPr lang="en-US" sz="1200"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1D44DF8-6E27-E6F9-4504-FF9FF42E80BA}"/>
              </a:ext>
            </a:extLst>
          </p:cNvPr>
          <p:cNvSpPr txBox="1"/>
          <p:nvPr/>
        </p:nvSpPr>
        <p:spPr>
          <a:xfrm>
            <a:off x="4271010" y="1534760"/>
            <a:ext cx="4598670" cy="523220"/>
          </a:xfrm>
          <a:prstGeom prst="rect">
            <a:avLst/>
          </a:prstGeom>
          <a:noFill/>
        </p:spPr>
        <p:txBody>
          <a:bodyPr wrap="square">
            <a:spAutoFit/>
          </a:bodyPr>
          <a:lstStyle/>
          <a:p>
            <a:pPr marL="0" lvl="0" indent="0" algn="r" rtl="1">
              <a:spcBef>
                <a:spcPts val="0"/>
              </a:spcBef>
              <a:spcAft>
                <a:spcPts val="0"/>
              </a:spcAft>
              <a:buNone/>
            </a:pPr>
            <a:r>
              <a:rPr lang="he-IL" b="1" dirty="0">
                <a:latin typeface="Calibri" panose="020F0502020204030204" pitchFamily="34" charset="0"/>
                <a:cs typeface="Calibri" panose="020F0502020204030204" pitchFamily="34" charset="0"/>
              </a:rPr>
              <a:t>האתגר: בניית מפה שכונתית של הכיתה, </a:t>
            </a:r>
            <a:br>
              <a:rPr lang="en-US" b="1" dirty="0">
                <a:latin typeface="Calibri" panose="020F0502020204030204" pitchFamily="34" charset="0"/>
                <a:cs typeface="Calibri" panose="020F0502020204030204" pitchFamily="34" charset="0"/>
              </a:rPr>
            </a:br>
            <a:r>
              <a:rPr lang="he-IL" b="1" dirty="0">
                <a:latin typeface="Calibri" panose="020F0502020204030204" pitchFamily="34" charset="0"/>
                <a:cs typeface="Calibri" panose="020F0502020204030204" pitchFamily="34" charset="0"/>
              </a:rPr>
              <a:t>עם כל המקומות החשובים והמעניינים. </a:t>
            </a:r>
          </a:p>
        </p:txBody>
      </p:sp>
      <p:sp>
        <p:nvSpPr>
          <p:cNvPr id="5" name="Google Shape;175;p21">
            <a:extLst>
              <a:ext uri="{FF2B5EF4-FFF2-40B4-BE49-F238E27FC236}">
                <a16:creationId xmlns:a16="http://schemas.microsoft.com/office/drawing/2014/main" id="{FD33FC4C-7834-BE78-72B0-957B0666BCD9}"/>
              </a:ext>
            </a:extLst>
          </p:cNvPr>
          <p:cNvSpPr txBox="1"/>
          <p:nvPr/>
        </p:nvSpPr>
        <p:spPr>
          <a:xfrm>
            <a:off x="5501640" y="1991177"/>
            <a:ext cx="3368041" cy="1127264"/>
          </a:xfrm>
          <a:prstGeom prst="rect">
            <a:avLst/>
          </a:prstGeom>
          <a:noFill/>
          <a:ln>
            <a:noFill/>
          </a:ln>
        </p:spPr>
        <p:txBody>
          <a:bodyPr spcFirstLastPara="1" wrap="square" lIns="91425" tIns="91425" rIns="91425" bIns="91425" anchor="t" anchorCtr="0">
            <a:noAutofit/>
          </a:bodyPr>
          <a:lstStyle/>
          <a:p>
            <a:pPr marL="0" lvl="0" indent="0" algn="r" rtl="1">
              <a:lnSpc>
                <a:spcPts val="1500"/>
              </a:lnSpc>
              <a:spcBef>
                <a:spcPts val="0"/>
              </a:spcBef>
              <a:spcAft>
                <a:spcPts val="0"/>
              </a:spcAft>
              <a:buClr>
                <a:schemeClr val="dk1"/>
              </a:buClr>
              <a:buSzPts val="1100"/>
              <a:buFont typeface="Arial"/>
              <a:buNone/>
            </a:pPr>
            <a:r>
              <a:rPr lang="iw" sz="1200" dirty="0">
                <a:solidFill>
                  <a:schemeClr val="dk1"/>
                </a:solidFill>
                <a:latin typeface="Calibri" panose="020F0502020204030204" pitchFamily="34" charset="0"/>
                <a:cs typeface="Calibri" panose="020F0502020204030204" pitchFamily="34" charset="0"/>
              </a:rPr>
              <a:t>מי מכיר את השכונה הכי טוב?</a:t>
            </a:r>
            <a:endParaRPr sz="1200" dirty="0">
              <a:latin typeface="Calibri" panose="020F0502020204030204" pitchFamily="34" charset="0"/>
              <a:cs typeface="Calibri" panose="020F0502020204030204" pitchFamily="34" charset="0"/>
            </a:endParaRPr>
          </a:p>
          <a:p>
            <a:pPr marL="0" lvl="0" indent="0" algn="r" rtl="1">
              <a:lnSpc>
                <a:spcPts val="1500"/>
              </a:lnSpc>
              <a:spcBef>
                <a:spcPts val="0"/>
              </a:spcBef>
              <a:spcAft>
                <a:spcPts val="1000"/>
              </a:spcAft>
              <a:buNone/>
            </a:pPr>
            <a:r>
              <a:rPr lang="iw" sz="1200" dirty="0">
                <a:latin typeface="Calibri" panose="020F0502020204030204" pitchFamily="34" charset="0"/>
                <a:cs typeface="Calibri" panose="020F0502020204030204" pitchFamily="34" charset="0"/>
              </a:rPr>
              <a:t>במהלך תכנית "</a:t>
            </a:r>
            <a:r>
              <a:rPr lang="iw" sz="1200" b="1" dirty="0">
                <a:latin typeface="Calibri" panose="020F0502020204030204" pitchFamily="34" charset="0"/>
                <a:cs typeface="Calibri" panose="020F0502020204030204" pitchFamily="34" charset="0"/>
              </a:rPr>
              <a:t>עיר שטוב לחיות בה</a:t>
            </a:r>
            <a:r>
              <a:rPr lang="iw" sz="1200" dirty="0">
                <a:latin typeface="Calibri" panose="020F0502020204030204" pitchFamily="34" charset="0"/>
                <a:cs typeface="Calibri" panose="020F0502020204030204" pitchFamily="34" charset="0"/>
              </a:rPr>
              <a:t>", </a:t>
            </a:r>
            <a:br>
              <a:rPr lang="en-US" sz="1200" dirty="0">
                <a:latin typeface="Calibri" panose="020F0502020204030204" pitchFamily="34" charset="0"/>
                <a:cs typeface="Calibri" panose="020F0502020204030204" pitchFamily="34" charset="0"/>
              </a:rPr>
            </a:br>
            <a:r>
              <a:rPr lang="iw" sz="1200" dirty="0">
                <a:latin typeface="Calibri" panose="020F0502020204030204" pitchFamily="34" charset="0"/>
                <a:cs typeface="Calibri" panose="020F0502020204030204" pitchFamily="34" charset="0"/>
              </a:rPr>
              <a:t>יהיו לנו שיעורים משותפים וגם סיורים מחוץ לבית הספר, </a:t>
            </a:r>
            <a:br>
              <a:rPr lang="en-US" sz="1200" dirty="0">
                <a:latin typeface="Calibri" panose="020F0502020204030204" pitchFamily="34" charset="0"/>
                <a:cs typeface="Calibri" panose="020F0502020204030204" pitchFamily="34" charset="0"/>
              </a:rPr>
            </a:br>
            <a:r>
              <a:rPr lang="iw" sz="1200" dirty="0">
                <a:latin typeface="Calibri" panose="020F0502020204030204" pitchFamily="34" charset="0"/>
                <a:cs typeface="Calibri" panose="020F0502020204030204" pitchFamily="34" charset="0"/>
              </a:rPr>
              <a:t>בחצר או בשכונה, עם מדריך/ה. </a:t>
            </a:r>
            <a:endParaRPr sz="1200" dirty="0">
              <a:latin typeface="Calibri" panose="020F0502020204030204" pitchFamily="34" charset="0"/>
              <a:cs typeface="Calibri" panose="020F0502020204030204" pitchFamily="34" charset="0"/>
            </a:endParaRPr>
          </a:p>
          <a:p>
            <a:pPr marL="0" lvl="0" indent="0" algn="r" rtl="1">
              <a:lnSpc>
                <a:spcPts val="1500"/>
              </a:lnSpc>
              <a:spcBef>
                <a:spcPts val="0"/>
              </a:spcBef>
              <a:spcAft>
                <a:spcPts val="0"/>
              </a:spcAft>
              <a:buNone/>
            </a:pPr>
            <a:endParaRPr sz="12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F3D0D4A6-8695-F81C-4D5C-350B1B7E287B}"/>
              </a:ext>
            </a:extLst>
          </p:cNvPr>
          <p:cNvSpPr txBox="1"/>
          <p:nvPr/>
        </p:nvSpPr>
        <p:spPr>
          <a:xfrm>
            <a:off x="822960" y="1572786"/>
            <a:ext cx="4450080" cy="1431354"/>
          </a:xfrm>
          <a:prstGeom prst="rect">
            <a:avLst/>
          </a:prstGeom>
          <a:noFill/>
        </p:spPr>
        <p:txBody>
          <a:bodyPr wrap="square">
            <a:spAutoFit/>
          </a:bodyPr>
          <a:lstStyle/>
          <a:p>
            <a:pPr marL="0" lvl="0" indent="0" algn="r" rtl="1">
              <a:lnSpc>
                <a:spcPts val="1500"/>
              </a:lnSpc>
              <a:spcBef>
                <a:spcPts val="0"/>
              </a:spcBef>
              <a:spcAft>
                <a:spcPts val="0"/>
              </a:spcAft>
              <a:buNone/>
            </a:pPr>
            <a:r>
              <a:rPr lang="he-IL" sz="1200" dirty="0">
                <a:latin typeface="Calibri" panose="020F0502020204030204" pitchFamily="34" charset="0"/>
                <a:cs typeface="Calibri" panose="020F0502020204030204" pitchFamily="34" charset="0"/>
              </a:rPr>
              <a:t>תוך כדי </a:t>
            </a:r>
            <a:r>
              <a:rPr lang="he-IL" sz="1200" dirty="0" err="1">
                <a:latin typeface="Calibri" panose="020F0502020204030204" pitchFamily="34" charset="0"/>
                <a:cs typeface="Calibri" panose="020F0502020204030204" pitchFamily="34" charset="0"/>
              </a:rPr>
              <a:t>התכנית</a:t>
            </a:r>
            <a:r>
              <a:rPr lang="he-IL" sz="1200" dirty="0">
                <a:latin typeface="Calibri" panose="020F0502020204030204" pitchFamily="34" charset="0"/>
                <a:cs typeface="Calibri" panose="020F0502020204030204" pitchFamily="34" charset="0"/>
              </a:rPr>
              <a:t>, בכל שיעור עוד קצת, ניצור </a:t>
            </a:r>
            <a:r>
              <a:rPr lang="he-IL" sz="1200" b="1" dirty="0">
                <a:latin typeface="Calibri" panose="020F0502020204030204" pitchFamily="34" charset="0"/>
                <a:cs typeface="Calibri" panose="020F0502020204030204" pitchFamily="34" charset="0"/>
              </a:rPr>
              <a:t>מפה משלנו</a:t>
            </a:r>
            <a:r>
              <a:rPr lang="he-IL" sz="1200" dirty="0">
                <a:latin typeface="Calibri" panose="020F0502020204030204" pitchFamily="34" charset="0"/>
                <a:cs typeface="Calibri" panose="020F0502020204030204" pitchFamily="34" charset="0"/>
              </a:rPr>
              <a:t>, עם כל המקומות החשובים והמעניינים בשכונה. כך שנוכל ללכת בשכונה ולהנות מהמון </a:t>
            </a:r>
            <a:br>
              <a:rPr lang="he-IL" sz="1200" dirty="0">
                <a:latin typeface="Calibri" panose="020F0502020204030204" pitchFamily="34" charset="0"/>
                <a:cs typeface="Calibri" panose="020F0502020204030204" pitchFamily="34" charset="0"/>
              </a:rPr>
            </a:br>
            <a:r>
              <a:rPr lang="he-IL" sz="1200" dirty="0">
                <a:latin typeface="Calibri" panose="020F0502020204030204" pitchFamily="34" charset="0"/>
                <a:cs typeface="Calibri" panose="020F0502020204030204" pitchFamily="34" charset="0"/>
              </a:rPr>
              <a:t>מקומות מדהימים, ואולי מפתיעים - שלא הכרנו קודם.</a:t>
            </a:r>
          </a:p>
          <a:p>
            <a:pPr marL="180975" lvl="0" indent="-174625" algn="r" rtl="1">
              <a:lnSpc>
                <a:spcPts val="1500"/>
              </a:lnSpc>
              <a:spcBef>
                <a:spcPts val="0"/>
              </a:spcBef>
              <a:spcAft>
                <a:spcPts val="0"/>
              </a:spcAft>
              <a:buSzPct val="100000"/>
              <a:buFont typeface="Arial" panose="020B0604020202020204" pitchFamily="34" charset="0"/>
              <a:buChar char="•"/>
            </a:pPr>
            <a:r>
              <a:rPr lang="he-IL" sz="1200" dirty="0">
                <a:latin typeface="Calibri" panose="020F0502020204030204" pitchFamily="34" charset="0"/>
                <a:cs typeface="Calibri" panose="020F0502020204030204" pitchFamily="34" charset="0"/>
              </a:rPr>
              <a:t>נבין מה זה אומר "מקומות חשובים"</a:t>
            </a:r>
          </a:p>
          <a:p>
            <a:pPr marL="180975" lvl="0" indent="-174625" algn="r" rtl="1">
              <a:lnSpc>
                <a:spcPts val="1500"/>
              </a:lnSpc>
              <a:spcBef>
                <a:spcPts val="0"/>
              </a:spcBef>
              <a:spcAft>
                <a:spcPts val="0"/>
              </a:spcAft>
              <a:buSzPct val="100000"/>
              <a:buFont typeface="Arial" panose="020B0604020202020204" pitchFamily="34" charset="0"/>
              <a:buChar char="•"/>
            </a:pPr>
            <a:r>
              <a:rPr lang="he-IL" sz="1200" dirty="0">
                <a:latin typeface="Calibri" panose="020F0502020204030204" pitchFamily="34" charset="0"/>
                <a:cs typeface="Calibri" panose="020F0502020204030204" pitchFamily="34" charset="0"/>
              </a:rPr>
              <a:t>נבחר מקומות שהכי כיף להיות בהם</a:t>
            </a:r>
          </a:p>
          <a:p>
            <a:pPr marL="180975" lvl="0" indent="-174625" algn="r" rtl="1">
              <a:lnSpc>
                <a:spcPts val="1500"/>
              </a:lnSpc>
              <a:spcBef>
                <a:spcPts val="0"/>
              </a:spcBef>
              <a:spcAft>
                <a:spcPts val="0"/>
              </a:spcAft>
              <a:buSzPct val="100000"/>
              <a:buFont typeface="Arial" panose="020B0604020202020204" pitchFamily="34" charset="0"/>
              <a:buChar char="•"/>
            </a:pPr>
            <a:r>
              <a:rPr lang="he-IL" sz="1200" dirty="0">
                <a:latin typeface="Calibri" panose="020F0502020204030204" pitchFamily="34" charset="0"/>
                <a:cs typeface="Calibri" panose="020F0502020204030204" pitchFamily="34" charset="0"/>
              </a:rPr>
              <a:t>נציג את המפה להורים ולקהילה, ונוכל גם לפתח משחק על בסיס </a:t>
            </a:r>
            <a:br>
              <a:rPr lang="he-IL" sz="1200" dirty="0">
                <a:latin typeface="Calibri" panose="020F0502020204030204" pitchFamily="34" charset="0"/>
                <a:cs typeface="Calibri" panose="020F0502020204030204" pitchFamily="34" charset="0"/>
              </a:rPr>
            </a:br>
            <a:r>
              <a:rPr lang="he-IL" sz="1200" dirty="0">
                <a:latin typeface="Calibri" panose="020F0502020204030204" pitchFamily="34" charset="0"/>
                <a:cs typeface="Calibri" panose="020F0502020204030204" pitchFamily="34" charset="0"/>
              </a:rPr>
              <a:t>המפה שלנו</a:t>
            </a:r>
          </a:p>
        </p:txBody>
      </p:sp>
      <p:cxnSp>
        <p:nvCxnSpPr>
          <p:cNvPr id="11" name="Straight Connector 10">
            <a:extLst>
              <a:ext uri="{FF2B5EF4-FFF2-40B4-BE49-F238E27FC236}">
                <a16:creationId xmlns:a16="http://schemas.microsoft.com/office/drawing/2014/main" id="{21BCF1DF-828C-CF3B-4FF3-5D0B882426F9}"/>
              </a:ext>
            </a:extLst>
          </p:cNvPr>
          <p:cNvCxnSpPr/>
          <p:nvPr/>
        </p:nvCxnSpPr>
        <p:spPr>
          <a:xfrm>
            <a:off x="5478780" y="1588288"/>
            <a:ext cx="0" cy="141585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EDA184B-400F-0E4F-FC16-E2EE8EBA7BE7}"/>
              </a:ext>
            </a:extLst>
          </p:cNvPr>
          <p:cNvCxnSpPr>
            <a:cxnSpLocks/>
          </p:cNvCxnSpPr>
          <p:nvPr/>
        </p:nvCxnSpPr>
        <p:spPr>
          <a:xfrm flipH="1">
            <a:off x="358775" y="4632960"/>
            <a:ext cx="842645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1F6AD08-C110-BF59-49D6-21F458F8EE97}"/>
              </a:ext>
            </a:extLst>
          </p:cNvPr>
          <p:cNvSpPr txBox="1"/>
          <p:nvPr/>
        </p:nvSpPr>
        <p:spPr>
          <a:xfrm>
            <a:off x="4271010" y="4669684"/>
            <a:ext cx="4598670" cy="284693"/>
          </a:xfrm>
          <a:prstGeom prst="rect">
            <a:avLst/>
          </a:prstGeom>
          <a:noFill/>
        </p:spPr>
        <p:txBody>
          <a:bodyPr wrap="square">
            <a:spAutoFit/>
          </a:bodyPr>
          <a:lstStyle/>
          <a:p>
            <a:pPr marL="0" lvl="0" indent="0" algn="r" rtl="1">
              <a:lnSpc>
                <a:spcPts val="1500"/>
              </a:lnSpc>
              <a:spcBef>
                <a:spcPts val="0"/>
              </a:spcBef>
              <a:spcAft>
                <a:spcPts val="0"/>
              </a:spcAft>
              <a:buNone/>
            </a:pPr>
            <a:r>
              <a:rPr lang="he-IL" sz="1100" dirty="0">
                <a:latin typeface="Calibri" panose="020F0502020204030204" pitchFamily="34" charset="0"/>
                <a:cs typeface="Calibri" panose="020F0502020204030204" pitchFamily="34" charset="0"/>
              </a:rPr>
              <a:t>*ללא פרטים אישיים או סימונים של בתי התלמידים/</a:t>
            </a:r>
            <a:r>
              <a:rPr lang="he-IL" sz="1100" dirty="0" err="1">
                <a:latin typeface="Calibri" panose="020F0502020204030204" pitchFamily="34" charset="0"/>
                <a:cs typeface="Calibri" panose="020F0502020204030204" pitchFamily="34" charset="0"/>
              </a:rPr>
              <a:t>ות</a:t>
            </a:r>
            <a:endParaRPr lang="he-IL" sz="1100" dirty="0">
              <a:latin typeface="Calibri" panose="020F0502020204030204" pitchFamily="34" charset="0"/>
              <a:cs typeface="Calibri" panose="020F0502020204030204" pitchFamily="34" charset="0"/>
            </a:endParaRPr>
          </a:p>
        </p:txBody>
      </p:sp>
      <p:pic>
        <p:nvPicPr>
          <p:cNvPr id="18" name="תמונה 19">
            <a:extLst>
              <a:ext uri="{FF2B5EF4-FFF2-40B4-BE49-F238E27FC236}">
                <a16:creationId xmlns:a16="http://schemas.microsoft.com/office/drawing/2014/main" id="{DCD0EF64-9ED7-8815-7D73-F8C455990763}"/>
              </a:ext>
            </a:extLst>
          </p:cNvPr>
          <p:cNvPicPr>
            <a:picLocks noChangeAspect="1"/>
          </p:cNvPicPr>
          <p:nvPr/>
        </p:nvPicPr>
        <p:blipFill rotWithShape="1">
          <a:blip r:embed="rId3">
            <a:extLst>
              <a:ext uri="{28A0092B-C50C-407E-A947-70E740481C1C}">
                <a14:useLocalDpi xmlns:a14="http://schemas.microsoft.com/office/drawing/2010/main" val="0"/>
              </a:ext>
            </a:extLst>
          </a:blip>
          <a:srcRect l="30670" t="39783" r="59228" b="42882"/>
          <a:stretch/>
        </p:blipFill>
        <p:spPr>
          <a:xfrm>
            <a:off x="4623460" y="3798931"/>
            <a:ext cx="878180" cy="847575"/>
          </a:xfrm>
          <a:prstGeom prst="rect">
            <a:avLst/>
          </a:prstGeom>
        </p:spPr>
      </p:pic>
      <p:pic>
        <p:nvPicPr>
          <p:cNvPr id="19" name="Picture 18" descr="A blue building with a black background&#10;&#10;Description automatically generated">
            <a:extLst>
              <a:ext uri="{FF2B5EF4-FFF2-40B4-BE49-F238E27FC236}">
                <a16:creationId xmlns:a16="http://schemas.microsoft.com/office/drawing/2014/main" id="{69951105-AB3F-4D23-27E9-4C05B2F8D8A4}"/>
              </a:ext>
            </a:extLst>
          </p:cNvPr>
          <p:cNvPicPr>
            <a:picLocks noChangeAspect="1"/>
          </p:cNvPicPr>
          <p:nvPr/>
        </p:nvPicPr>
        <p:blipFill>
          <a:blip r:embed="rId4"/>
          <a:stretch>
            <a:fillRect/>
          </a:stretch>
        </p:blipFill>
        <p:spPr>
          <a:xfrm>
            <a:off x="3563947" y="3854576"/>
            <a:ext cx="923478" cy="847575"/>
          </a:xfrm>
          <a:prstGeom prst="rect">
            <a:avLst/>
          </a:prstGeom>
        </p:spPr>
      </p:pic>
      <p:pic>
        <p:nvPicPr>
          <p:cNvPr id="20" name="Picture 19" descr="A blue and pink tree and cloud&#10;&#10;Description automatically generated">
            <a:extLst>
              <a:ext uri="{FF2B5EF4-FFF2-40B4-BE49-F238E27FC236}">
                <a16:creationId xmlns:a16="http://schemas.microsoft.com/office/drawing/2014/main" id="{BA0F7944-43AD-8D30-27A6-88DF9CB44601}"/>
              </a:ext>
            </a:extLst>
          </p:cNvPr>
          <p:cNvPicPr>
            <a:picLocks noChangeAspect="1"/>
          </p:cNvPicPr>
          <p:nvPr/>
        </p:nvPicPr>
        <p:blipFill>
          <a:blip r:embed="rId5"/>
          <a:stretch>
            <a:fillRect/>
          </a:stretch>
        </p:blipFill>
        <p:spPr>
          <a:xfrm>
            <a:off x="2794642" y="3966630"/>
            <a:ext cx="698122" cy="735521"/>
          </a:xfrm>
          <a:prstGeom prst="rect">
            <a:avLst/>
          </a:prstGeom>
        </p:spPr>
      </p:pic>
      <p:pic>
        <p:nvPicPr>
          <p:cNvPr id="21" name="Picture 20" descr="A blue building with a black background&#10;&#10;Description automatically generated">
            <a:extLst>
              <a:ext uri="{FF2B5EF4-FFF2-40B4-BE49-F238E27FC236}">
                <a16:creationId xmlns:a16="http://schemas.microsoft.com/office/drawing/2014/main" id="{159A8142-7546-BDAA-66B9-904AD577AB39}"/>
              </a:ext>
            </a:extLst>
          </p:cNvPr>
          <p:cNvPicPr>
            <a:picLocks noChangeAspect="1"/>
          </p:cNvPicPr>
          <p:nvPr/>
        </p:nvPicPr>
        <p:blipFill>
          <a:blip r:embed="rId6"/>
          <a:stretch>
            <a:fillRect/>
          </a:stretch>
        </p:blipFill>
        <p:spPr>
          <a:xfrm>
            <a:off x="2160037" y="4168698"/>
            <a:ext cx="508374" cy="495226"/>
          </a:xfrm>
          <a:prstGeom prst="rect">
            <a:avLst/>
          </a:prstGeom>
        </p:spPr>
      </p:pic>
      <p:pic>
        <p:nvPicPr>
          <p:cNvPr id="22" name="Picture 21" descr="A blue and black building with a clock&#10;&#10;Description automatically generated">
            <a:extLst>
              <a:ext uri="{FF2B5EF4-FFF2-40B4-BE49-F238E27FC236}">
                <a16:creationId xmlns:a16="http://schemas.microsoft.com/office/drawing/2014/main" id="{5CCFE600-A90C-AB5D-B884-0041E768E4C9}"/>
              </a:ext>
            </a:extLst>
          </p:cNvPr>
          <p:cNvPicPr>
            <a:picLocks noChangeAspect="1"/>
          </p:cNvPicPr>
          <p:nvPr/>
        </p:nvPicPr>
        <p:blipFill>
          <a:blip r:embed="rId7"/>
          <a:stretch>
            <a:fillRect/>
          </a:stretch>
        </p:blipFill>
        <p:spPr>
          <a:xfrm>
            <a:off x="358775" y="4002603"/>
            <a:ext cx="893514" cy="663365"/>
          </a:xfrm>
          <a:prstGeom prst="rect">
            <a:avLst/>
          </a:prstGeom>
        </p:spPr>
      </p:pic>
      <p:pic>
        <p:nvPicPr>
          <p:cNvPr id="23" name="Picture 22" descr="A blue and pink tree and cloud&#10;&#10;Description automatically generated">
            <a:extLst>
              <a:ext uri="{FF2B5EF4-FFF2-40B4-BE49-F238E27FC236}">
                <a16:creationId xmlns:a16="http://schemas.microsoft.com/office/drawing/2014/main" id="{A537B47A-F0D4-8C89-6841-C5451855E752}"/>
              </a:ext>
            </a:extLst>
          </p:cNvPr>
          <p:cNvPicPr>
            <a:picLocks noChangeAspect="1"/>
          </p:cNvPicPr>
          <p:nvPr/>
        </p:nvPicPr>
        <p:blipFill>
          <a:blip r:embed="rId5"/>
          <a:stretch>
            <a:fillRect/>
          </a:stretch>
        </p:blipFill>
        <p:spPr>
          <a:xfrm flipH="1">
            <a:off x="1325880" y="3966630"/>
            <a:ext cx="698122" cy="735521"/>
          </a:xfrm>
          <a:prstGeom prst="rect">
            <a:avLst/>
          </a:prstGeom>
        </p:spPr>
      </p:pic>
    </p:spTree>
  </p:cSld>
  <p:clrMapOvr>
    <a:masterClrMapping/>
  </p:clrMapOvr>
</p:sld>
</file>

<file path=ppt/theme/theme1.xml><?xml version="1.0" encoding="utf-8"?>
<a:theme xmlns:a="http://schemas.openxmlformats.org/drawingml/2006/main" name="Simple Light">
  <a:themeElements>
    <a:clrScheme name="ירושלים - ישן">
      <a:dk1>
        <a:srgbClr val="000000"/>
      </a:dk1>
      <a:lt1>
        <a:srgbClr val="FFFFFF"/>
      </a:lt1>
      <a:dk2>
        <a:srgbClr val="595959"/>
      </a:dk2>
      <a:lt2>
        <a:srgbClr val="EEEEEE"/>
      </a:lt2>
      <a:accent1>
        <a:srgbClr val="9CB5DD"/>
      </a:accent1>
      <a:accent2>
        <a:srgbClr val="126E8E"/>
      </a:accent2>
      <a:accent3>
        <a:srgbClr val="E3B0B0"/>
      </a:accent3>
      <a:accent4>
        <a:srgbClr val="8AB004"/>
      </a:accent4>
      <a:accent5>
        <a:srgbClr val="0A4B58"/>
      </a:accent5>
      <a:accent6>
        <a:srgbClr val="D3CC0B"/>
      </a:accent6>
      <a:hlink>
        <a:srgbClr val="0A4B58"/>
      </a:hlink>
      <a:folHlink>
        <a:srgbClr val="0A4B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982</Words>
  <Application>Microsoft Macintosh PowerPoint</Application>
  <PresentationFormat>On-screen Show (16:9)</PresentationFormat>
  <Paragraphs>124</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Simple Light</vt:lpstr>
      <vt:lpstr>   </vt:lpstr>
      <vt:lpstr>מה ביחידה?</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אנחנו על המפה</dc:title>
  <dc:creator>בבלי אסנת</dc:creator>
  <cp:lastModifiedBy>studio3</cp:lastModifiedBy>
  <cp:revision>21</cp:revision>
  <dcterms:modified xsi:type="dcterms:W3CDTF">2023-11-19T12:18:15Z</dcterms:modified>
</cp:coreProperties>
</file>