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9"/>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60" r:id="rId15"/>
    <p:sldId id="261" r:id="rId16"/>
    <p:sldId id="262" r:id="rId17"/>
    <p:sldId id="26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natb1" initials="" lastIdx="1" clrIdx="0"/>
  <p:cmAuthor id="1" name="בבלי אסנת" initials="בא" lastIdx="5" clrIdx="1">
    <p:extLst>
      <p:ext uri="{19B8F6BF-5375-455C-9EA6-DF929625EA0E}">
        <p15:presenceInfo xmlns:p15="http://schemas.microsoft.com/office/powerpoint/2012/main" userId="S::BVASNAT@jerusalem.muni.il::cad68a5e-06b0-483a-83cd-96cf35464e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9F9D0F-1B7B-41F4-B2B0-0D52992FCB93}">
  <a:tblStyle styleId="{349F9D0F-1B7B-41F4-B2B0-0D52992FCB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9"/>
    <p:restoredTop sz="94674"/>
  </p:normalViewPr>
  <p:slideViewPr>
    <p:cSldViewPr snapToGrid="0">
      <p:cViewPr varScale="1">
        <p:scale>
          <a:sx n="96" d="100"/>
          <a:sy n="96"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16T06:48:40.184" idx="1">
    <p:pos x="-22" y="0"/>
    <p:text>להחליף לדף ראשי באותה שפה של כל היחידות "עיר שטוב לחיות בה" 
יחידה מס' 2 אוויר נקי</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16T14:53:06.288" idx="3">
    <p:pos x="5865" y="655"/>
    <p:text>להוxיף סימן של play   על הסרטונים</p:text>
    <p:extLst>
      <p:ext uri="{C676402C-5697-4E1C-873F-D02D1690AC5C}">
        <p15:threadingInfo xmlns:p15="http://schemas.microsoft.com/office/powerpoint/2012/main" timeZoneBias="-120"/>
      </p:ext>
    </p:extLst>
  </p:cm>
  <p:cm authorId="1" dt="2023-11-16T14:53:44.255" idx="4">
    <p:pos x="5935" y="852"/>
    <p:text>יש היפר קישור על התמונה אבל הוספתי גם את כתובות הקישורים בנפרד גם בשאר השיקופיות</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11-16T15:37:26.821" idx="5">
    <p:pos x="5914" y="1005"/>
    <p:text>הי רוסלנה, אם יש לך רעיון איך לעשות את השיקופית הזו פחות צפופה, אשמח . וגם אם צריך לפצל לעוד שיקופית זה בסדר. הם יצטרכו להדפיס את השאלות בחלק מהמקרים אלא אם התליד יעדיף לראות את השאלות בטלפון או במחשב</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11-16T14:46:01.915" idx="2">
    <p:pos x="10" y="10"/>
    <p:text>הכוונה היא שכל ילד יקבל דף כזה שהמורה תשכפל לו, אז עדיף שיהיה רקע לבן וכל ילד ימלא ואז יתלו בכיתה את כל הדפים. לעצב בצורה יפה שתיראה טוב גם בהדפסה בשחור לבן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5" name="Google Shape;125;p1: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400"/>
              <a:buFont typeface="Arial"/>
              <a:buNone/>
            </a:pPr>
            <a:fld id="{00000000-1234-1234-1234-123412341234}" type="slidenum">
              <a:rPr lang="iw-IL"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409ba62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409ba62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5c830791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100"/>
              <a:buNone/>
            </a:pPr>
            <a:r>
              <a:rPr lang="iw-IL"/>
              <a:t>הוראות למורה : חלק זה נותנים לתלמידים כעבודת הכנה מקדימה אפשר לשלוח הסבר קצר להורים על הפעילות </a:t>
            </a:r>
            <a:endParaRPr/>
          </a:p>
        </p:txBody>
      </p:sp>
      <p:sp>
        <p:nvSpPr>
          <p:cNvPr id="159" name="Google Shape;159;g115c830791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1bb7610a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1bb7610a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IL" dirty="0">
                <a:solidFill>
                  <a:schemeClr val="dk1"/>
                </a:solidFill>
              </a:rPr>
              <a:t>הוראות למורה </a:t>
            </a:r>
            <a:endParaRPr dirty="0">
              <a:solidFill>
                <a:schemeClr val="dk1"/>
              </a:solidFill>
            </a:endParaRPr>
          </a:p>
          <a:p>
            <a:pPr marL="0" lvl="0" indent="0" algn="r" rtl="1">
              <a:spcBef>
                <a:spcPts val="0"/>
              </a:spcBef>
              <a:spcAft>
                <a:spcPts val="0"/>
              </a:spcAft>
              <a:buClr>
                <a:schemeClr val="dk1"/>
              </a:buClr>
              <a:buSzPts val="1100"/>
              <a:buFont typeface="Arial"/>
              <a:buNone/>
            </a:pPr>
            <a:r>
              <a:rPr lang="iw-IL" dirty="0">
                <a:solidFill>
                  <a:schemeClr val="dk1"/>
                </a:solidFill>
              </a:rPr>
              <a:t>תיעוד </a:t>
            </a:r>
            <a:r>
              <a:rPr lang="iw-IL" dirty="0" err="1">
                <a:solidFill>
                  <a:schemeClr val="dk1"/>
                </a:solidFill>
              </a:rPr>
              <a:t>הראיון</a:t>
            </a:r>
            <a:r>
              <a:rPr lang="iw-IL" dirty="0">
                <a:solidFill>
                  <a:schemeClr val="dk1"/>
                </a:solidFill>
              </a:rPr>
              <a:t> : מומלץ שהתלמידים יצאו לראיונות עם מחברת ויכתבו בצורה מפורטת את התשובות- אין תשובה נכונה ולא נכונה ולפעמים ההורים יגידו לכם שהם לא יודעים, כמובן שאלו שאלות מומלצות בלבד, אפשר שהתלמידים יחברו בעצמם שאלות נוספות.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1bb7610a6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1bb7610a6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1bb7610a6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1bb7610a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dirty="0"/>
              <a:t>מארגן גרפי שיעזור לתלמידים לאסוף את המידע שקיבלו </a:t>
            </a:r>
            <a:r>
              <a:rPr lang="iw-IL" dirty="0" err="1"/>
              <a:t>מהראיון</a:t>
            </a:r>
            <a:r>
              <a:rPr lang="iw-IL" dirty="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8b2f0d2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8b2f0d2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9c494456b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119c494456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4faa8b84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100"/>
              <a:buNone/>
            </a:pPr>
            <a:r>
              <a:rPr lang="iw-IL"/>
              <a:t>הוראות למורה : אורך המשימות הוא בממוצע 15 דקות והוא כתוב על שקופית המשימה </a:t>
            </a:r>
            <a:endParaRPr/>
          </a:p>
          <a:p>
            <a:pPr marL="0" lvl="0" indent="0" algn="r" rtl="1">
              <a:lnSpc>
                <a:spcPct val="100000"/>
              </a:lnSpc>
              <a:spcBef>
                <a:spcPts val="0"/>
              </a:spcBef>
              <a:spcAft>
                <a:spcPts val="0"/>
              </a:spcAft>
              <a:buSzPts val="1100"/>
              <a:buNone/>
            </a:pPr>
            <a:endParaRPr/>
          </a:p>
        </p:txBody>
      </p:sp>
      <p:sp>
        <p:nvSpPr>
          <p:cNvPr id="205" name="Google Shape;205;g114faa8b8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4faa8b842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14faa8b842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4faa8b84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4faa8b84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p:cSld name="1_Title slide">
    <p:spTree>
      <p:nvGrpSpPr>
        <p:cNvPr id="1" name="Shape 9"/>
        <p:cNvGrpSpPr/>
        <p:nvPr/>
      </p:nvGrpSpPr>
      <p:grpSpPr>
        <a:xfrm>
          <a:off x="0" y="0"/>
          <a:ext cx="0" cy="0"/>
          <a:chOff x="0" y="0"/>
          <a:chExt cx="0" cy="0"/>
        </a:xfrm>
      </p:grpSpPr>
      <p:sp>
        <p:nvSpPr>
          <p:cNvPr id="14" name="Rectangle 13">
            <a:extLst>
              <a:ext uri="{FF2B5EF4-FFF2-40B4-BE49-F238E27FC236}">
                <a16:creationId xmlns:a16="http://schemas.microsoft.com/office/drawing/2014/main" id="{93BEF3ED-972E-8583-4051-61077EEE25BA}"/>
              </a:ext>
            </a:extLst>
          </p:cNvPr>
          <p:cNvSpPr/>
          <p:nvPr/>
        </p:nvSpPr>
        <p:spPr>
          <a:xfrm>
            <a:off x="0" y="0"/>
            <a:ext cx="9144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cxnSp>
        <p:nvCxnSpPr>
          <p:cNvPr id="16" name="Straight Connector 15">
            <a:extLst>
              <a:ext uri="{FF2B5EF4-FFF2-40B4-BE49-F238E27FC236}">
                <a16:creationId xmlns:a16="http://schemas.microsoft.com/office/drawing/2014/main" id="{F4C50D2F-26CE-F4D2-5087-D4BE4479D38A}"/>
              </a:ext>
            </a:extLst>
          </p:cNvPr>
          <p:cNvCxnSpPr>
            <a:cxnSpLocks/>
          </p:cNvCxnSpPr>
          <p:nvPr/>
        </p:nvCxnSpPr>
        <p:spPr>
          <a:xfrm>
            <a:off x="1575544" y="465667"/>
            <a:ext cx="756845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868E776-4160-5B99-8C1E-7815BEA7F74F}"/>
              </a:ext>
            </a:extLst>
          </p:cNvPr>
          <p:cNvSpPr txBox="1"/>
          <p:nvPr/>
        </p:nvSpPr>
        <p:spPr>
          <a:xfrm>
            <a:off x="89743" y="235975"/>
            <a:ext cx="931363" cy="284693"/>
          </a:xfrm>
          <a:prstGeom prst="rect">
            <a:avLst/>
          </a:prstGeom>
          <a:noFill/>
        </p:spPr>
        <p:txBody>
          <a:bodyPr wrap="square">
            <a:spAutoFit/>
          </a:bodyPr>
          <a:lstStyle/>
          <a:p>
            <a:pPr algn="r">
              <a:lnSpc>
                <a:spcPts val="1500"/>
              </a:lnSpc>
            </a:pPr>
            <a:r>
              <a:rPr lang="he" sz="1400" b="1" dirty="0">
                <a:solidFill>
                  <a:schemeClr val="tx1"/>
                </a:solidFill>
                <a:latin typeface="Calibri" panose="020F0502020204030204" pitchFamily="34" charset="0"/>
                <a:ea typeface="Ploni ML v2 AAA" pitchFamily="2" charset="-79"/>
                <a:cs typeface="Calibri" panose="020F0502020204030204" pitchFamily="34" charset="0"/>
              </a:rPr>
              <a:t>אוויר נקי</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3" name="Google Shape;12;p2">
            <a:extLst>
              <a:ext uri="{FF2B5EF4-FFF2-40B4-BE49-F238E27FC236}">
                <a16:creationId xmlns:a16="http://schemas.microsoft.com/office/drawing/2014/main" id="{892089B6-D972-C7E9-D558-71B6C4890EDF}"/>
              </a:ext>
            </a:extLst>
          </p:cNvPr>
          <p:cNvSpPr txBox="1">
            <a:spLocks/>
          </p:cNvSpPr>
          <p:nvPr/>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
        <p:nvSpPr>
          <p:cNvPr id="25" name="TextBox 24">
            <a:extLst>
              <a:ext uri="{FF2B5EF4-FFF2-40B4-BE49-F238E27FC236}">
                <a16:creationId xmlns:a16="http://schemas.microsoft.com/office/drawing/2014/main" id="{7F40D0C0-60E9-B417-12CC-BFA610B9A5DE}"/>
              </a:ext>
            </a:extLst>
          </p:cNvPr>
          <p:cNvSpPr txBox="1"/>
          <p:nvPr/>
        </p:nvSpPr>
        <p:spPr>
          <a:xfrm>
            <a:off x="209861" y="423218"/>
            <a:ext cx="811245"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2</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pic>
        <p:nvPicPr>
          <p:cNvPr id="3" name="Picture 2">
            <a:extLst>
              <a:ext uri="{FF2B5EF4-FFF2-40B4-BE49-F238E27FC236}">
                <a16:creationId xmlns:a16="http://schemas.microsoft.com/office/drawing/2014/main" id="{E55EA06B-C917-08BA-C200-1739F8CB93B0}"/>
              </a:ext>
            </a:extLst>
          </p:cNvPr>
          <p:cNvPicPr>
            <a:picLocks noChangeAspect="1"/>
          </p:cNvPicPr>
          <p:nvPr userDrawn="1"/>
        </p:nvPicPr>
        <p:blipFill>
          <a:blip r:embed="rId2"/>
          <a:srcRect/>
          <a:stretch/>
        </p:blipFill>
        <p:spPr>
          <a:xfrm>
            <a:off x="948715" y="0"/>
            <a:ext cx="657328" cy="692543"/>
          </a:xfrm>
          <a:prstGeom prst="rect">
            <a:avLst/>
          </a:prstGeom>
        </p:spPr>
      </p:pic>
    </p:spTree>
    <p:extLst>
      <p:ext uri="{BB962C8B-B14F-4D97-AF65-F5344CB8AC3E}">
        <p14:creationId xmlns:p14="http://schemas.microsoft.com/office/powerpoint/2010/main" val="3837535236"/>
      </p:ext>
    </p:extLst>
  </p:cSld>
  <p:clrMapOvr>
    <a:masterClrMapping/>
  </p:clrMapOvr>
  <p:hf sldNum="0" hdr="0" ftr="0" dt="0"/>
  <p:extLst>
    <p:ext uri="{DCECCB84-F9BA-43D5-87BE-67443E8EF086}">
      <p15:sldGuideLst xmlns:p15="http://schemas.microsoft.com/office/powerpoint/2012/main">
        <p15:guide id="2" pos="226">
          <p15:clr>
            <a:srgbClr val="FBAE40"/>
          </p15:clr>
        </p15:guide>
        <p15:guide id="3" pos="55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279964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284298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81104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2252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3561470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85068712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0036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p:cSld name="1_Title slide">
    <p:spTree>
      <p:nvGrpSpPr>
        <p:cNvPr id="1" name="Shape 9"/>
        <p:cNvGrpSpPr/>
        <p:nvPr/>
      </p:nvGrpSpPr>
      <p:grpSpPr>
        <a:xfrm>
          <a:off x="0" y="0"/>
          <a:ext cx="0" cy="0"/>
          <a:chOff x="0" y="0"/>
          <a:chExt cx="0" cy="0"/>
        </a:xfrm>
      </p:grpSpPr>
      <p:sp>
        <p:nvSpPr>
          <p:cNvPr id="14" name="Rectangle 13">
            <a:extLst>
              <a:ext uri="{FF2B5EF4-FFF2-40B4-BE49-F238E27FC236}">
                <a16:creationId xmlns:a16="http://schemas.microsoft.com/office/drawing/2014/main" id="{93BEF3ED-972E-8583-4051-61077EEE25BA}"/>
              </a:ext>
            </a:extLst>
          </p:cNvPr>
          <p:cNvSpPr/>
          <p:nvPr/>
        </p:nvSpPr>
        <p:spPr>
          <a:xfrm>
            <a:off x="0" y="0"/>
            <a:ext cx="9144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cxnSp>
        <p:nvCxnSpPr>
          <p:cNvPr id="16" name="Straight Connector 15">
            <a:extLst>
              <a:ext uri="{FF2B5EF4-FFF2-40B4-BE49-F238E27FC236}">
                <a16:creationId xmlns:a16="http://schemas.microsoft.com/office/drawing/2014/main" id="{F4C50D2F-26CE-F4D2-5087-D4BE4479D38A}"/>
              </a:ext>
            </a:extLst>
          </p:cNvPr>
          <p:cNvCxnSpPr>
            <a:cxnSpLocks/>
          </p:cNvCxnSpPr>
          <p:nvPr/>
        </p:nvCxnSpPr>
        <p:spPr>
          <a:xfrm>
            <a:off x="1575544" y="465667"/>
            <a:ext cx="756845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868E776-4160-5B99-8C1E-7815BEA7F74F}"/>
              </a:ext>
            </a:extLst>
          </p:cNvPr>
          <p:cNvSpPr txBox="1"/>
          <p:nvPr/>
        </p:nvSpPr>
        <p:spPr>
          <a:xfrm>
            <a:off x="89743" y="235975"/>
            <a:ext cx="931363" cy="284693"/>
          </a:xfrm>
          <a:prstGeom prst="rect">
            <a:avLst/>
          </a:prstGeom>
          <a:noFill/>
        </p:spPr>
        <p:txBody>
          <a:bodyPr wrap="square">
            <a:spAutoFit/>
          </a:bodyPr>
          <a:lstStyle/>
          <a:p>
            <a:pPr algn="r">
              <a:lnSpc>
                <a:spcPts val="1500"/>
              </a:lnSpc>
            </a:pPr>
            <a:r>
              <a:rPr lang="he" sz="1400" b="1" dirty="0">
                <a:solidFill>
                  <a:schemeClr val="tx1"/>
                </a:solidFill>
                <a:latin typeface="Calibri" panose="020F0502020204030204" pitchFamily="34" charset="0"/>
                <a:ea typeface="Ploni ML v2 AAA" pitchFamily="2" charset="-79"/>
                <a:cs typeface="Calibri" panose="020F0502020204030204" pitchFamily="34" charset="0"/>
              </a:rPr>
              <a:t>אוויר נקי</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3" name="Google Shape;12;p2">
            <a:extLst>
              <a:ext uri="{FF2B5EF4-FFF2-40B4-BE49-F238E27FC236}">
                <a16:creationId xmlns:a16="http://schemas.microsoft.com/office/drawing/2014/main" id="{892089B6-D972-C7E9-D558-71B6C4890EDF}"/>
              </a:ext>
            </a:extLst>
          </p:cNvPr>
          <p:cNvSpPr txBox="1">
            <a:spLocks/>
          </p:cNvSpPr>
          <p:nvPr/>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
        <p:nvSpPr>
          <p:cNvPr id="25" name="TextBox 24">
            <a:extLst>
              <a:ext uri="{FF2B5EF4-FFF2-40B4-BE49-F238E27FC236}">
                <a16:creationId xmlns:a16="http://schemas.microsoft.com/office/drawing/2014/main" id="{7F40D0C0-60E9-B417-12CC-BFA610B9A5DE}"/>
              </a:ext>
            </a:extLst>
          </p:cNvPr>
          <p:cNvSpPr txBox="1"/>
          <p:nvPr/>
        </p:nvSpPr>
        <p:spPr>
          <a:xfrm>
            <a:off x="209861" y="423218"/>
            <a:ext cx="811245"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2</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pic>
        <p:nvPicPr>
          <p:cNvPr id="4" name="Picture 3">
            <a:extLst>
              <a:ext uri="{FF2B5EF4-FFF2-40B4-BE49-F238E27FC236}">
                <a16:creationId xmlns:a16="http://schemas.microsoft.com/office/drawing/2014/main" id="{0EFEDE7C-5EEA-C69A-504D-785598D17D7E}"/>
              </a:ext>
            </a:extLst>
          </p:cNvPr>
          <p:cNvPicPr>
            <a:picLocks noChangeAspect="1"/>
          </p:cNvPicPr>
          <p:nvPr userDrawn="1"/>
        </p:nvPicPr>
        <p:blipFill>
          <a:blip r:embed="rId2"/>
          <a:srcRect/>
          <a:stretch/>
        </p:blipFill>
        <p:spPr>
          <a:xfrm>
            <a:off x="948715" y="0"/>
            <a:ext cx="657328" cy="692543"/>
          </a:xfrm>
          <a:prstGeom prst="rect">
            <a:avLst/>
          </a:prstGeom>
        </p:spPr>
      </p:pic>
    </p:spTree>
    <p:extLst>
      <p:ext uri="{BB962C8B-B14F-4D97-AF65-F5344CB8AC3E}">
        <p14:creationId xmlns:p14="http://schemas.microsoft.com/office/powerpoint/2010/main" val="634568753"/>
      </p:ext>
    </p:extLst>
  </p:cSld>
  <p:clrMapOvr>
    <a:masterClrMapping/>
  </p:clrMapOvr>
  <p:hf sldNum="0" hdr="0" ftr="0" dt="0"/>
  <p:extLst>
    <p:ext uri="{DCECCB84-F9BA-43D5-87BE-67443E8EF086}">
      <p15:sldGuideLst xmlns:p15="http://schemas.microsoft.com/office/powerpoint/2012/main">
        <p15:guide id="2" pos="226">
          <p15:clr>
            <a:srgbClr val="FBAE40"/>
          </p15:clr>
        </p15:guide>
        <p15:guide id="3"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p:cSld name="1_Title slide">
    <p:spTree>
      <p:nvGrpSpPr>
        <p:cNvPr id="1" name="Shape 9"/>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C50D2F-26CE-F4D2-5087-D4BE4479D38A}"/>
              </a:ext>
            </a:extLst>
          </p:cNvPr>
          <p:cNvCxnSpPr>
            <a:cxnSpLocks/>
          </p:cNvCxnSpPr>
          <p:nvPr/>
        </p:nvCxnSpPr>
        <p:spPr>
          <a:xfrm>
            <a:off x="1575544" y="465667"/>
            <a:ext cx="756845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868E776-4160-5B99-8C1E-7815BEA7F74F}"/>
              </a:ext>
            </a:extLst>
          </p:cNvPr>
          <p:cNvSpPr txBox="1"/>
          <p:nvPr/>
        </p:nvSpPr>
        <p:spPr>
          <a:xfrm>
            <a:off x="89743" y="235975"/>
            <a:ext cx="931363" cy="284693"/>
          </a:xfrm>
          <a:prstGeom prst="rect">
            <a:avLst/>
          </a:prstGeom>
          <a:noFill/>
        </p:spPr>
        <p:txBody>
          <a:bodyPr wrap="square">
            <a:spAutoFit/>
          </a:bodyPr>
          <a:lstStyle/>
          <a:p>
            <a:pPr algn="r">
              <a:lnSpc>
                <a:spcPts val="1500"/>
              </a:lnSpc>
            </a:pPr>
            <a:r>
              <a:rPr lang="he" sz="1400" b="1" dirty="0">
                <a:solidFill>
                  <a:schemeClr val="tx1"/>
                </a:solidFill>
                <a:latin typeface="Calibri" panose="020F0502020204030204" pitchFamily="34" charset="0"/>
                <a:ea typeface="Ploni ML v2 AAA" pitchFamily="2" charset="-79"/>
                <a:cs typeface="Calibri" panose="020F0502020204030204" pitchFamily="34" charset="0"/>
              </a:rPr>
              <a:t>אוויר נקי</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3" name="Google Shape;12;p2">
            <a:extLst>
              <a:ext uri="{FF2B5EF4-FFF2-40B4-BE49-F238E27FC236}">
                <a16:creationId xmlns:a16="http://schemas.microsoft.com/office/drawing/2014/main" id="{892089B6-D972-C7E9-D558-71B6C4890EDF}"/>
              </a:ext>
            </a:extLst>
          </p:cNvPr>
          <p:cNvSpPr txBox="1">
            <a:spLocks/>
          </p:cNvSpPr>
          <p:nvPr/>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
        <p:nvSpPr>
          <p:cNvPr id="25" name="TextBox 24">
            <a:extLst>
              <a:ext uri="{FF2B5EF4-FFF2-40B4-BE49-F238E27FC236}">
                <a16:creationId xmlns:a16="http://schemas.microsoft.com/office/drawing/2014/main" id="{7F40D0C0-60E9-B417-12CC-BFA610B9A5DE}"/>
              </a:ext>
            </a:extLst>
          </p:cNvPr>
          <p:cNvSpPr txBox="1"/>
          <p:nvPr/>
        </p:nvSpPr>
        <p:spPr>
          <a:xfrm>
            <a:off x="209861" y="423218"/>
            <a:ext cx="811245"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2</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pic>
        <p:nvPicPr>
          <p:cNvPr id="4" name="Picture 3">
            <a:extLst>
              <a:ext uri="{FF2B5EF4-FFF2-40B4-BE49-F238E27FC236}">
                <a16:creationId xmlns:a16="http://schemas.microsoft.com/office/drawing/2014/main" id="{4489D517-71B2-97D8-59F0-9A8FA5284F66}"/>
              </a:ext>
            </a:extLst>
          </p:cNvPr>
          <p:cNvPicPr>
            <a:picLocks noChangeAspect="1"/>
          </p:cNvPicPr>
          <p:nvPr userDrawn="1"/>
        </p:nvPicPr>
        <p:blipFill>
          <a:blip r:embed="rId2"/>
          <a:srcRect/>
          <a:stretch/>
        </p:blipFill>
        <p:spPr>
          <a:xfrm>
            <a:off x="948715" y="0"/>
            <a:ext cx="657328" cy="692543"/>
          </a:xfrm>
          <a:prstGeom prst="rect">
            <a:avLst/>
          </a:prstGeom>
        </p:spPr>
      </p:pic>
    </p:spTree>
    <p:extLst>
      <p:ext uri="{BB962C8B-B14F-4D97-AF65-F5344CB8AC3E}">
        <p14:creationId xmlns:p14="http://schemas.microsoft.com/office/powerpoint/2010/main" val="756751513"/>
      </p:ext>
    </p:extLst>
  </p:cSld>
  <p:clrMapOvr>
    <a:masterClrMapping/>
  </p:clrMapOvr>
  <p:hf sldNum="0" hdr="0" ftr="0" dt="0"/>
  <p:extLst>
    <p:ext uri="{DCECCB84-F9BA-43D5-87BE-67443E8EF086}">
      <p15:sldGuideLst xmlns:p15="http://schemas.microsoft.com/office/powerpoint/2012/main">
        <p15:guide id="2" pos="226">
          <p15:clr>
            <a:srgbClr val="FBAE40"/>
          </p15:clr>
        </p15:guide>
        <p15:guide id="3" pos="55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sp>
        <p:nvSpPr>
          <p:cNvPr id="14" name="Rectangle 13">
            <a:extLst>
              <a:ext uri="{FF2B5EF4-FFF2-40B4-BE49-F238E27FC236}">
                <a16:creationId xmlns:a16="http://schemas.microsoft.com/office/drawing/2014/main" id="{93BEF3ED-972E-8583-4051-61077EEE25BA}"/>
              </a:ext>
            </a:extLst>
          </p:cNvPr>
          <p:cNvSpPr/>
          <p:nvPr/>
        </p:nvSpPr>
        <p:spPr>
          <a:xfrm>
            <a:off x="0" y="0"/>
            <a:ext cx="9144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cxnSp>
        <p:nvCxnSpPr>
          <p:cNvPr id="16" name="Straight Connector 15">
            <a:extLst>
              <a:ext uri="{FF2B5EF4-FFF2-40B4-BE49-F238E27FC236}">
                <a16:creationId xmlns:a16="http://schemas.microsoft.com/office/drawing/2014/main" id="{F4C50D2F-26CE-F4D2-5087-D4BE4479D38A}"/>
              </a:ext>
            </a:extLst>
          </p:cNvPr>
          <p:cNvCxnSpPr>
            <a:cxnSpLocks/>
          </p:cNvCxnSpPr>
          <p:nvPr/>
        </p:nvCxnSpPr>
        <p:spPr>
          <a:xfrm>
            <a:off x="1837267" y="465667"/>
            <a:ext cx="730673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map with a pin on it&#10;&#10;Description automatically generated">
            <a:extLst>
              <a:ext uri="{FF2B5EF4-FFF2-40B4-BE49-F238E27FC236}">
                <a16:creationId xmlns:a16="http://schemas.microsoft.com/office/drawing/2014/main" id="{DF9C5CED-62AA-8934-3205-77EFD2452DF3}"/>
              </a:ext>
            </a:extLst>
          </p:cNvPr>
          <p:cNvPicPr>
            <a:picLocks noChangeAspect="1"/>
          </p:cNvPicPr>
          <p:nvPr/>
        </p:nvPicPr>
        <p:blipFill>
          <a:blip r:embed="rId2"/>
          <a:stretch>
            <a:fillRect/>
          </a:stretch>
        </p:blipFill>
        <p:spPr>
          <a:xfrm>
            <a:off x="1477335" y="259199"/>
            <a:ext cx="404830" cy="423807"/>
          </a:xfrm>
          <a:prstGeom prst="rect">
            <a:avLst/>
          </a:prstGeom>
        </p:spPr>
      </p:pic>
      <p:sp>
        <p:nvSpPr>
          <p:cNvPr id="22" name="TextBox 21">
            <a:extLst>
              <a:ext uri="{FF2B5EF4-FFF2-40B4-BE49-F238E27FC236}">
                <a16:creationId xmlns:a16="http://schemas.microsoft.com/office/drawing/2014/main" id="{2868E776-4160-5B99-8C1E-7815BEA7F74F}"/>
              </a:ext>
            </a:extLst>
          </p:cNvPr>
          <p:cNvSpPr txBox="1"/>
          <p:nvPr/>
        </p:nvSpPr>
        <p:spPr>
          <a:xfrm>
            <a:off x="-36430" y="271143"/>
            <a:ext cx="1522232" cy="284693"/>
          </a:xfrm>
          <a:prstGeom prst="rect">
            <a:avLst/>
          </a:prstGeom>
          <a:noFill/>
        </p:spPr>
        <p:txBody>
          <a:bodyPr wrap="square">
            <a:spAutoFit/>
          </a:bodyPr>
          <a:lstStyle/>
          <a:p>
            <a:pPr algn="r">
              <a:lnSpc>
                <a:spcPts val="1500"/>
              </a:lnSpc>
            </a:pPr>
            <a:r>
              <a:rPr lang="iw" sz="1400" b="1" dirty="0">
                <a:solidFill>
                  <a:schemeClr val="tx1"/>
                </a:solidFill>
                <a:latin typeface="Calibri" panose="020F0502020204030204" pitchFamily="34" charset="0"/>
                <a:ea typeface="Ploni ML v2 AAA" pitchFamily="2" charset="-79"/>
                <a:cs typeface="Calibri" panose="020F0502020204030204" pitchFamily="34" charset="0"/>
              </a:rPr>
              <a:t>אנחנו על המפה</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3" name="Google Shape;12;p2">
            <a:extLst>
              <a:ext uri="{FF2B5EF4-FFF2-40B4-BE49-F238E27FC236}">
                <a16:creationId xmlns:a16="http://schemas.microsoft.com/office/drawing/2014/main" id="{892089B6-D972-C7E9-D558-71B6C4890EDF}"/>
              </a:ext>
            </a:extLst>
          </p:cNvPr>
          <p:cNvSpPr txBox="1">
            <a:spLocks/>
          </p:cNvSpPr>
          <p:nvPr/>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
        <p:nvSpPr>
          <p:cNvPr id="25" name="TextBox 24">
            <a:extLst>
              <a:ext uri="{FF2B5EF4-FFF2-40B4-BE49-F238E27FC236}">
                <a16:creationId xmlns:a16="http://schemas.microsoft.com/office/drawing/2014/main" id="{7F40D0C0-60E9-B417-12CC-BFA610B9A5DE}"/>
              </a:ext>
            </a:extLst>
          </p:cNvPr>
          <p:cNvSpPr txBox="1"/>
          <p:nvPr/>
        </p:nvSpPr>
        <p:spPr>
          <a:xfrm>
            <a:off x="-36430" y="432010"/>
            <a:ext cx="1522232"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1</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spTree>
    <p:extLst>
      <p:ext uri="{BB962C8B-B14F-4D97-AF65-F5344CB8AC3E}">
        <p14:creationId xmlns:p14="http://schemas.microsoft.com/office/powerpoint/2010/main" val="811279290"/>
      </p:ext>
    </p:extLst>
  </p:cSld>
  <p:clrMapOvr>
    <a:masterClrMapping/>
  </p:clrMapOvr>
  <p:hf sldNum="0" hdr="0" ftr="0" dt="0"/>
  <p:extLst>
    <p:ext uri="{DCECCB84-F9BA-43D5-87BE-67443E8EF086}">
      <p15:sldGuideLst xmlns:p15="http://schemas.microsoft.com/office/powerpoint/2012/main">
        <p15:guide id="2" pos="226">
          <p15:clr>
            <a:srgbClr val="FBAE40"/>
          </p15:clr>
        </p15:guide>
        <p15:guide id="3" pos="55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p:cSld name="1_Title slide">
    <p:spTree>
      <p:nvGrpSpPr>
        <p:cNvPr id="1" name="Shape 9"/>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C50D2F-26CE-F4D2-5087-D4BE4479D38A}"/>
              </a:ext>
            </a:extLst>
          </p:cNvPr>
          <p:cNvCxnSpPr>
            <a:cxnSpLocks/>
          </p:cNvCxnSpPr>
          <p:nvPr/>
        </p:nvCxnSpPr>
        <p:spPr>
          <a:xfrm>
            <a:off x="1837267" y="465667"/>
            <a:ext cx="730673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map with a pin on it&#10;&#10;Description automatically generated">
            <a:extLst>
              <a:ext uri="{FF2B5EF4-FFF2-40B4-BE49-F238E27FC236}">
                <a16:creationId xmlns:a16="http://schemas.microsoft.com/office/drawing/2014/main" id="{DF9C5CED-62AA-8934-3205-77EFD2452DF3}"/>
              </a:ext>
            </a:extLst>
          </p:cNvPr>
          <p:cNvPicPr>
            <a:picLocks noChangeAspect="1"/>
          </p:cNvPicPr>
          <p:nvPr/>
        </p:nvPicPr>
        <p:blipFill>
          <a:blip r:embed="rId2"/>
          <a:stretch>
            <a:fillRect/>
          </a:stretch>
        </p:blipFill>
        <p:spPr>
          <a:xfrm>
            <a:off x="1477335" y="259199"/>
            <a:ext cx="404830" cy="423807"/>
          </a:xfrm>
          <a:prstGeom prst="rect">
            <a:avLst/>
          </a:prstGeom>
        </p:spPr>
      </p:pic>
      <p:sp>
        <p:nvSpPr>
          <p:cNvPr id="22" name="TextBox 21">
            <a:extLst>
              <a:ext uri="{FF2B5EF4-FFF2-40B4-BE49-F238E27FC236}">
                <a16:creationId xmlns:a16="http://schemas.microsoft.com/office/drawing/2014/main" id="{2868E776-4160-5B99-8C1E-7815BEA7F74F}"/>
              </a:ext>
            </a:extLst>
          </p:cNvPr>
          <p:cNvSpPr txBox="1"/>
          <p:nvPr/>
        </p:nvSpPr>
        <p:spPr>
          <a:xfrm>
            <a:off x="-36430" y="271143"/>
            <a:ext cx="1522232" cy="284693"/>
          </a:xfrm>
          <a:prstGeom prst="rect">
            <a:avLst/>
          </a:prstGeom>
          <a:noFill/>
        </p:spPr>
        <p:txBody>
          <a:bodyPr wrap="square">
            <a:spAutoFit/>
          </a:bodyPr>
          <a:lstStyle/>
          <a:p>
            <a:pPr algn="r">
              <a:lnSpc>
                <a:spcPts val="1500"/>
              </a:lnSpc>
            </a:pPr>
            <a:r>
              <a:rPr lang="iw" sz="1400" b="1" dirty="0">
                <a:solidFill>
                  <a:schemeClr val="tx1"/>
                </a:solidFill>
                <a:latin typeface="Calibri" panose="020F0502020204030204" pitchFamily="34" charset="0"/>
                <a:ea typeface="Ploni ML v2 AAA" pitchFamily="2" charset="-79"/>
                <a:cs typeface="Calibri" panose="020F0502020204030204" pitchFamily="34" charset="0"/>
              </a:rPr>
              <a:t>אנחנו על המפה</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5" name="TextBox 24">
            <a:extLst>
              <a:ext uri="{FF2B5EF4-FFF2-40B4-BE49-F238E27FC236}">
                <a16:creationId xmlns:a16="http://schemas.microsoft.com/office/drawing/2014/main" id="{7F40D0C0-60E9-B417-12CC-BFA610B9A5DE}"/>
              </a:ext>
            </a:extLst>
          </p:cNvPr>
          <p:cNvSpPr txBox="1"/>
          <p:nvPr/>
        </p:nvSpPr>
        <p:spPr>
          <a:xfrm>
            <a:off x="-36430" y="432010"/>
            <a:ext cx="1522232"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1</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sp>
        <p:nvSpPr>
          <p:cNvPr id="2" name="Google Shape;12;p2">
            <a:extLst>
              <a:ext uri="{FF2B5EF4-FFF2-40B4-BE49-F238E27FC236}">
                <a16:creationId xmlns:a16="http://schemas.microsoft.com/office/drawing/2014/main" id="{E25A2FC1-1255-FFB7-1A6D-2BC311597EDF}"/>
              </a:ext>
            </a:extLst>
          </p:cNvPr>
          <p:cNvSpPr txBox="1">
            <a:spLocks/>
          </p:cNvSpPr>
          <p:nvPr/>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Tree>
    <p:extLst>
      <p:ext uri="{BB962C8B-B14F-4D97-AF65-F5344CB8AC3E}">
        <p14:creationId xmlns:p14="http://schemas.microsoft.com/office/powerpoint/2010/main" val="3391132568"/>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38858853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12845714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130340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smtClean="0"/>
              <a:t>‹#›</a:t>
            </a:fld>
            <a:endParaRPr lang="iw-IL"/>
          </a:p>
        </p:txBody>
      </p:sp>
    </p:spTree>
    <p:extLst>
      <p:ext uri="{BB962C8B-B14F-4D97-AF65-F5344CB8AC3E}">
        <p14:creationId xmlns:p14="http://schemas.microsoft.com/office/powerpoint/2010/main" val="358854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70107953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sustainability.org.il/home/transportation-news/how-much-co2-per-kilomet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kids.gov.il/energynew/24239"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youtube.com/watch?v=fy1810flNqI"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youtube.com/watch?v=fy1810flNqI" TargetMode="External"/><Relationship Id="rId5" Type="http://schemas.openxmlformats.org/officeDocument/2006/relationships/hyperlink" Target="https://youtu.be/fy1810flNqI" TargetMode="External"/><Relationship Id="rId10" Type="http://schemas.openxmlformats.org/officeDocument/2006/relationships/image" Target="../media/image1.png"/><Relationship Id="rId4" Type="http://schemas.openxmlformats.org/officeDocument/2006/relationships/image" Target="../media/image23.jp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youtube.com/watch?v=fGz-QYbQ1Qw"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comments" Target="../comments/comment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youtube.com/watch?v=YRstYhyHbMk" TargetMode="External"/><Relationship Id="rId4" Type="http://schemas.openxmlformats.org/officeDocument/2006/relationships/hyperlink" Target="https://www.youtube.com/watch?v=YRstYhyHbMk&amp;feature=youtu.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hyperlink" Target="http://www.youtube.com/watch?v=dvLMjGkyk4s"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youtube.com/watch?v=dvLMjGkyk4s"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air.sviva.gov.i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85YMNuX4ED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www.youtube.com/watch?v=85YMNuX4ED0" TargetMode="Externa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4" name="Rectangle 23">
            <a:extLst>
              <a:ext uri="{FF2B5EF4-FFF2-40B4-BE49-F238E27FC236}">
                <a16:creationId xmlns:a16="http://schemas.microsoft.com/office/drawing/2014/main" id="{B8336EC2-8148-7C0E-D637-86812742D9C2}"/>
              </a:ext>
            </a:extLst>
          </p:cNvPr>
          <p:cNvSpPr/>
          <p:nvPr/>
        </p:nvSpPr>
        <p:spPr>
          <a:xfrm>
            <a:off x="-5257" y="-7356"/>
            <a:ext cx="9149257" cy="40294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4" name="Google Shape;54;p13">
            <a:extLst>
              <a:ext uri="{FF2B5EF4-FFF2-40B4-BE49-F238E27FC236}">
                <a16:creationId xmlns:a16="http://schemas.microsoft.com/office/drawing/2014/main" id="{1B718F05-B88B-0D06-42F1-2A2C2458C578}"/>
              </a:ext>
            </a:extLst>
          </p:cNvPr>
          <p:cNvSpPr txBox="1">
            <a:spLocks/>
          </p:cNvSpPr>
          <p:nvPr/>
        </p:nvSpPr>
        <p:spPr>
          <a:xfrm>
            <a:off x="0" y="2206625"/>
            <a:ext cx="9144000" cy="2051050"/>
          </a:xfrm>
          <a:prstGeom prst="rect">
            <a:avLst/>
          </a:prstGeom>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br>
              <a:rPr lang="he-IL">
                <a:latin typeface="Calibri" panose="020F0502020204030204" pitchFamily="34" charset="0"/>
                <a:cs typeface="Calibri" panose="020F0502020204030204" pitchFamily="34" charset="0"/>
              </a:rPr>
            </a:br>
            <a:br>
              <a:rPr lang="he-IL">
                <a:latin typeface="Calibri" panose="020F0502020204030204" pitchFamily="34" charset="0"/>
                <a:cs typeface="Calibri" panose="020F0502020204030204" pitchFamily="34" charset="0"/>
              </a:rPr>
            </a:br>
            <a:br>
              <a:rPr lang="he-IL">
                <a:latin typeface="Calibri" panose="020F0502020204030204" pitchFamily="34" charset="0"/>
                <a:cs typeface="Calibri" panose="020F0502020204030204" pitchFamily="34" charset="0"/>
              </a:rPr>
            </a:br>
            <a:endParaRPr lang="he-IL" b="1" dirty="0">
              <a:latin typeface="Calibri" panose="020F0502020204030204" pitchFamily="34" charset="0"/>
              <a:cs typeface="Calibri" panose="020F0502020204030204" pitchFamily="34" charset="0"/>
            </a:endParaRPr>
          </a:p>
        </p:txBody>
      </p:sp>
      <p:cxnSp>
        <p:nvCxnSpPr>
          <p:cNvPr id="5" name="מחבר ישר 5">
            <a:extLst>
              <a:ext uri="{FF2B5EF4-FFF2-40B4-BE49-F238E27FC236}">
                <a16:creationId xmlns:a16="http://schemas.microsoft.com/office/drawing/2014/main" id="{CC1A4C37-5129-314E-3DF5-75440A9C246B}"/>
              </a:ext>
            </a:extLst>
          </p:cNvPr>
          <p:cNvCxnSpPr>
            <a:cxnSpLocks/>
          </p:cNvCxnSpPr>
          <p:nvPr/>
        </p:nvCxnSpPr>
        <p:spPr>
          <a:xfrm>
            <a:off x="-1" y="4022390"/>
            <a:ext cx="91440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685F6F-346B-ED38-3480-0B33D8BC4F8F}"/>
              </a:ext>
            </a:extLst>
          </p:cNvPr>
          <p:cNvSpPr txBox="1"/>
          <p:nvPr/>
        </p:nvSpPr>
        <p:spPr>
          <a:xfrm>
            <a:off x="1886714" y="1549458"/>
            <a:ext cx="2404543" cy="1159292"/>
          </a:xfrm>
          <a:prstGeom prst="rect">
            <a:avLst/>
          </a:prstGeom>
          <a:noFill/>
        </p:spPr>
        <p:txBody>
          <a:bodyPr wrap="square">
            <a:spAutoFit/>
          </a:bodyPr>
          <a:lstStyle/>
          <a:p>
            <a:pPr algn="r">
              <a:lnSpc>
                <a:spcPts val="4000"/>
              </a:lnSpc>
            </a:pPr>
            <a:r>
              <a:rPr lang="he-IL" sz="5000" dirty="0">
                <a:solidFill>
                  <a:schemeClr val="tx1"/>
                </a:solidFill>
                <a:latin typeface="Calibri Light" panose="020F0302020204030204" pitchFamily="34" charset="0"/>
                <a:ea typeface="Ploni ML v2 AAA" pitchFamily="2" charset="-79"/>
                <a:cs typeface="Calibri Light" panose="020F0302020204030204" pitchFamily="34" charset="0"/>
              </a:rPr>
              <a:t>אוויר </a:t>
            </a:r>
            <a:br>
              <a:rPr lang="en-US" sz="5000" dirty="0">
                <a:solidFill>
                  <a:schemeClr val="tx1"/>
                </a:solidFill>
                <a:latin typeface="Calibri Light" panose="020F0302020204030204" pitchFamily="34" charset="0"/>
                <a:ea typeface="Ploni ML v2 AAA" pitchFamily="2" charset="-79"/>
                <a:cs typeface="Calibri Light" panose="020F0302020204030204" pitchFamily="34" charset="0"/>
              </a:rPr>
            </a:br>
            <a:r>
              <a:rPr lang="he-IL" sz="5000" b="1" dirty="0">
                <a:solidFill>
                  <a:schemeClr val="tx1"/>
                </a:solidFill>
                <a:latin typeface="Calibri" panose="020F0502020204030204" pitchFamily="34" charset="0"/>
                <a:ea typeface="Ploni ML v2 AAA" pitchFamily="2" charset="-79"/>
                <a:cs typeface="Calibri" panose="020F0502020204030204" pitchFamily="34" charset="0"/>
              </a:rPr>
              <a:t>נקי</a:t>
            </a:r>
            <a:endParaRPr lang="en-IL" sz="5000" b="1" dirty="0">
              <a:solidFill>
                <a:schemeClr val="tx1"/>
              </a:solidFill>
              <a:latin typeface="Calibri" panose="020F0502020204030204" pitchFamily="34" charset="0"/>
              <a:ea typeface="Ploni ML v2 AAA" pitchFamily="2" charset="-79"/>
              <a:cs typeface="Calibri" panose="020F0502020204030204" pitchFamily="34" charset="0"/>
            </a:endParaRPr>
          </a:p>
        </p:txBody>
      </p:sp>
      <p:pic>
        <p:nvPicPr>
          <p:cNvPr id="9" name="תמונה 19">
            <a:extLst>
              <a:ext uri="{FF2B5EF4-FFF2-40B4-BE49-F238E27FC236}">
                <a16:creationId xmlns:a16="http://schemas.microsoft.com/office/drawing/2014/main" id="{6963BB1F-AEBC-E355-476F-119A9D25E7A0}"/>
              </a:ext>
            </a:extLst>
          </p:cNvPr>
          <p:cNvPicPr>
            <a:picLocks noChangeAspect="1"/>
          </p:cNvPicPr>
          <p:nvPr/>
        </p:nvPicPr>
        <p:blipFill rotWithShape="1">
          <a:blip r:embed="rId3">
            <a:extLst>
              <a:ext uri="{28A0092B-C50C-407E-A947-70E740481C1C}">
                <a14:useLocalDpi xmlns:a14="http://schemas.microsoft.com/office/drawing/2010/main" val="0"/>
              </a:ext>
            </a:extLst>
          </a:blip>
          <a:srcRect l="1" t="39783" r="625" b="42882"/>
          <a:stretch/>
        </p:blipFill>
        <p:spPr>
          <a:xfrm>
            <a:off x="810502" y="3293364"/>
            <a:ext cx="7522985" cy="738143"/>
          </a:xfrm>
          <a:prstGeom prst="rect">
            <a:avLst/>
          </a:prstGeom>
        </p:spPr>
      </p:pic>
      <p:grpSp>
        <p:nvGrpSpPr>
          <p:cNvPr id="10" name="Group 9">
            <a:extLst>
              <a:ext uri="{FF2B5EF4-FFF2-40B4-BE49-F238E27FC236}">
                <a16:creationId xmlns:a16="http://schemas.microsoft.com/office/drawing/2014/main" id="{A632BA69-4B6A-71E2-7C09-11BC8E9E266B}"/>
              </a:ext>
            </a:extLst>
          </p:cNvPr>
          <p:cNvGrpSpPr/>
          <p:nvPr/>
        </p:nvGrpSpPr>
        <p:grpSpPr>
          <a:xfrm>
            <a:off x="233231" y="257346"/>
            <a:ext cx="1205345" cy="1205345"/>
            <a:chOff x="241300" y="224137"/>
            <a:chExt cx="1325880" cy="1325880"/>
          </a:xfrm>
        </p:grpSpPr>
        <p:sp>
          <p:nvSpPr>
            <p:cNvPr id="11" name="Oval 10">
              <a:extLst>
                <a:ext uri="{FF2B5EF4-FFF2-40B4-BE49-F238E27FC236}">
                  <a16:creationId xmlns:a16="http://schemas.microsoft.com/office/drawing/2014/main" id="{632B92D6-AE95-7184-09B8-F73552F8FF60}"/>
                </a:ext>
              </a:extLst>
            </p:cNvPr>
            <p:cNvSpPr/>
            <p:nvPr/>
          </p:nvSpPr>
          <p:spPr>
            <a:xfrm>
              <a:off x="318347" y="291465"/>
              <a:ext cx="1188720" cy="11887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12" name="TextBox 11">
              <a:extLst>
                <a:ext uri="{FF2B5EF4-FFF2-40B4-BE49-F238E27FC236}">
                  <a16:creationId xmlns:a16="http://schemas.microsoft.com/office/drawing/2014/main" id="{8084FE94-BA9F-6C57-4E30-62D0934B7DAD}"/>
                </a:ext>
              </a:extLst>
            </p:cNvPr>
            <p:cNvSpPr txBox="1"/>
            <p:nvPr/>
          </p:nvSpPr>
          <p:spPr>
            <a:xfrm>
              <a:off x="295485" y="462429"/>
              <a:ext cx="1188721" cy="584571"/>
            </a:xfrm>
            <a:prstGeom prst="rect">
              <a:avLst/>
            </a:prstGeom>
            <a:noFill/>
          </p:spPr>
          <p:txBody>
            <a:bodyPr wrap="square">
              <a:spAutoFit/>
            </a:bodyPr>
            <a:lstStyle/>
            <a:p>
              <a:pPr algn="ctr">
                <a:lnSpc>
                  <a:spcPts val="1700"/>
                </a:lnSpc>
              </a:pPr>
              <a:r>
                <a:rPr lang="he-IL" sz="1700" dirty="0">
                  <a:solidFill>
                    <a:schemeClr val="bg1"/>
                  </a:solidFill>
                  <a:latin typeface="Calibri Light" panose="020F0302020204030204" pitchFamily="34" charset="0"/>
                  <a:cs typeface="Calibri Light" panose="020F0302020204030204" pitchFamily="34" charset="0"/>
                </a:rPr>
                <a:t>עיר שטוב </a:t>
              </a:r>
              <a:br>
                <a:rPr lang="en-US" sz="1700" dirty="0">
                  <a:solidFill>
                    <a:schemeClr val="bg1"/>
                  </a:solidFill>
                  <a:latin typeface="Calibri Light" panose="020F0302020204030204" pitchFamily="34" charset="0"/>
                  <a:cs typeface="Calibri Light" panose="020F0302020204030204" pitchFamily="34" charset="0"/>
                </a:rPr>
              </a:br>
              <a:r>
                <a:rPr lang="he-IL" sz="1700" dirty="0">
                  <a:solidFill>
                    <a:schemeClr val="bg1"/>
                  </a:solidFill>
                  <a:latin typeface="Calibri Light" panose="020F0302020204030204" pitchFamily="34" charset="0"/>
                  <a:cs typeface="Calibri Light" panose="020F0302020204030204" pitchFamily="34" charset="0"/>
                </a:rPr>
                <a:t>לחיות בה</a:t>
              </a:r>
              <a:endParaRPr lang="en-IL" sz="1700" dirty="0">
                <a:solidFill>
                  <a:schemeClr val="bg1"/>
                </a:solidFill>
                <a:latin typeface="Calibri Light" panose="020F0302020204030204" pitchFamily="34" charset="0"/>
                <a:cs typeface="Calibri Light" panose="020F0302020204030204" pitchFamily="34" charset="0"/>
              </a:endParaRPr>
            </a:p>
          </p:txBody>
        </p:sp>
        <p:cxnSp>
          <p:nvCxnSpPr>
            <p:cNvPr id="13" name="Straight Connector 12">
              <a:extLst>
                <a:ext uri="{FF2B5EF4-FFF2-40B4-BE49-F238E27FC236}">
                  <a16:creationId xmlns:a16="http://schemas.microsoft.com/office/drawing/2014/main" id="{7169D269-450B-E516-BA82-15B8C637B3FC}"/>
                </a:ext>
              </a:extLst>
            </p:cNvPr>
            <p:cNvCxnSpPr>
              <a:cxnSpLocks/>
            </p:cNvCxnSpPr>
            <p:nvPr/>
          </p:nvCxnSpPr>
          <p:spPr>
            <a:xfrm>
              <a:off x="450410" y="1009066"/>
              <a:ext cx="8631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985D39-C2BE-98EA-696D-4D88D2B63186}"/>
                </a:ext>
              </a:extLst>
            </p:cNvPr>
            <p:cNvSpPr txBox="1"/>
            <p:nvPr/>
          </p:nvSpPr>
          <p:spPr>
            <a:xfrm>
              <a:off x="374648" y="959702"/>
              <a:ext cx="1030393" cy="406265"/>
            </a:xfrm>
            <a:prstGeom prst="rect">
              <a:avLst/>
            </a:prstGeom>
            <a:noFill/>
          </p:spPr>
          <p:txBody>
            <a:bodyPr wrap="square">
              <a:spAutoFit/>
            </a:bodyPr>
            <a:lstStyle/>
            <a:p>
              <a:pPr algn="ctr"/>
              <a:r>
                <a:rPr lang="he-IL" sz="1800" b="1">
                  <a:solidFill>
                    <a:schemeClr val="accent3"/>
                  </a:solidFill>
                  <a:latin typeface="Calibri" panose="020F0502020204030204" pitchFamily="34" charset="0"/>
                  <a:cs typeface="Calibri" panose="020F0502020204030204" pitchFamily="34" charset="0"/>
                </a:rPr>
                <a:t>יחידה 3</a:t>
              </a:r>
              <a:endParaRPr lang="en-IL" sz="1800" b="1" dirty="0">
                <a:solidFill>
                  <a:schemeClr val="accent3"/>
                </a:solidFill>
              </a:endParaRPr>
            </a:p>
          </p:txBody>
        </p:sp>
        <p:sp>
          <p:nvSpPr>
            <p:cNvPr id="15" name="Oval 14">
              <a:extLst>
                <a:ext uri="{FF2B5EF4-FFF2-40B4-BE49-F238E27FC236}">
                  <a16:creationId xmlns:a16="http://schemas.microsoft.com/office/drawing/2014/main" id="{AF5924FD-D612-16E3-2A68-F7811E58B89F}"/>
                </a:ext>
              </a:extLst>
            </p:cNvPr>
            <p:cNvSpPr/>
            <p:nvPr/>
          </p:nvSpPr>
          <p:spPr>
            <a:xfrm>
              <a:off x="241300" y="224137"/>
              <a:ext cx="1325880" cy="132588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grpSp>
      <p:pic>
        <p:nvPicPr>
          <p:cNvPr id="16" name="Picture 15" descr="A colorful logo on a black background&#10;&#10;Description automatically generated">
            <a:extLst>
              <a:ext uri="{FF2B5EF4-FFF2-40B4-BE49-F238E27FC236}">
                <a16:creationId xmlns:a16="http://schemas.microsoft.com/office/drawing/2014/main" id="{2AE91796-306F-AE65-9731-746CB31473CE}"/>
              </a:ext>
            </a:extLst>
          </p:cNvPr>
          <p:cNvPicPr>
            <a:picLocks noChangeAspect="1"/>
          </p:cNvPicPr>
          <p:nvPr/>
        </p:nvPicPr>
        <p:blipFill>
          <a:blip r:embed="rId4"/>
          <a:stretch>
            <a:fillRect/>
          </a:stretch>
        </p:blipFill>
        <p:spPr>
          <a:xfrm>
            <a:off x="6436904" y="4350544"/>
            <a:ext cx="1201696" cy="610035"/>
          </a:xfrm>
          <a:prstGeom prst="rect">
            <a:avLst/>
          </a:prstGeom>
        </p:spPr>
      </p:pic>
      <p:cxnSp>
        <p:nvCxnSpPr>
          <p:cNvPr id="17" name="Straight Connector 16">
            <a:extLst>
              <a:ext uri="{FF2B5EF4-FFF2-40B4-BE49-F238E27FC236}">
                <a16:creationId xmlns:a16="http://schemas.microsoft.com/office/drawing/2014/main" id="{93EF8F7D-1F7D-6717-B10D-0EC334D102C5}"/>
              </a:ext>
            </a:extLst>
          </p:cNvPr>
          <p:cNvCxnSpPr/>
          <p:nvPr/>
        </p:nvCxnSpPr>
        <p:spPr>
          <a:xfrm>
            <a:off x="6057900" y="4202223"/>
            <a:ext cx="0" cy="7821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descr="A blue text on a black background&#10;&#10;Description automatically generated">
            <a:extLst>
              <a:ext uri="{FF2B5EF4-FFF2-40B4-BE49-F238E27FC236}">
                <a16:creationId xmlns:a16="http://schemas.microsoft.com/office/drawing/2014/main" id="{6D4A4A70-56E0-0D39-C071-5F990B849474}"/>
              </a:ext>
            </a:extLst>
          </p:cNvPr>
          <p:cNvPicPr>
            <a:picLocks noChangeAspect="1"/>
          </p:cNvPicPr>
          <p:nvPr/>
        </p:nvPicPr>
        <p:blipFill>
          <a:blip r:embed="rId5"/>
          <a:stretch>
            <a:fillRect/>
          </a:stretch>
        </p:blipFill>
        <p:spPr>
          <a:xfrm>
            <a:off x="4486045" y="4470838"/>
            <a:ext cx="1358528" cy="551232"/>
          </a:xfrm>
          <a:prstGeom prst="rect">
            <a:avLst/>
          </a:prstGeom>
        </p:spPr>
      </p:pic>
      <p:cxnSp>
        <p:nvCxnSpPr>
          <p:cNvPr id="19" name="Straight Connector 18">
            <a:extLst>
              <a:ext uri="{FF2B5EF4-FFF2-40B4-BE49-F238E27FC236}">
                <a16:creationId xmlns:a16="http://schemas.microsoft.com/office/drawing/2014/main" id="{6A3095C0-6BED-FF41-3D92-38EB274EC44D}"/>
              </a:ext>
            </a:extLst>
          </p:cNvPr>
          <p:cNvCxnSpPr/>
          <p:nvPr/>
        </p:nvCxnSpPr>
        <p:spPr>
          <a:xfrm>
            <a:off x="4297680" y="4202223"/>
            <a:ext cx="0" cy="7821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black and white text&#10;&#10;Description automatically generated">
            <a:extLst>
              <a:ext uri="{FF2B5EF4-FFF2-40B4-BE49-F238E27FC236}">
                <a16:creationId xmlns:a16="http://schemas.microsoft.com/office/drawing/2014/main" id="{12DA770A-2A3F-BD71-A46F-0D7BDAE67558}"/>
              </a:ext>
            </a:extLst>
          </p:cNvPr>
          <p:cNvPicPr>
            <a:picLocks noChangeAspect="1"/>
          </p:cNvPicPr>
          <p:nvPr/>
        </p:nvPicPr>
        <p:blipFill>
          <a:blip r:embed="rId6"/>
          <a:stretch>
            <a:fillRect/>
          </a:stretch>
        </p:blipFill>
        <p:spPr>
          <a:xfrm>
            <a:off x="3421666" y="4341757"/>
            <a:ext cx="535869" cy="632434"/>
          </a:xfrm>
          <a:prstGeom prst="rect">
            <a:avLst/>
          </a:prstGeom>
        </p:spPr>
      </p:pic>
      <p:cxnSp>
        <p:nvCxnSpPr>
          <p:cNvPr id="21" name="Straight Connector 20">
            <a:extLst>
              <a:ext uri="{FF2B5EF4-FFF2-40B4-BE49-F238E27FC236}">
                <a16:creationId xmlns:a16="http://schemas.microsoft.com/office/drawing/2014/main" id="{C3C38E4A-3471-C3A5-C2D4-94D078103DC3}"/>
              </a:ext>
            </a:extLst>
          </p:cNvPr>
          <p:cNvCxnSpPr/>
          <p:nvPr/>
        </p:nvCxnSpPr>
        <p:spPr>
          <a:xfrm>
            <a:off x="3086100" y="4202223"/>
            <a:ext cx="0" cy="7821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B062EF-50CA-21D1-5BC5-E1A1765406D4}"/>
              </a:ext>
            </a:extLst>
          </p:cNvPr>
          <p:cNvSpPr txBox="1"/>
          <p:nvPr/>
        </p:nvSpPr>
        <p:spPr>
          <a:xfrm>
            <a:off x="692319" y="4378601"/>
            <a:ext cx="2207854" cy="492443"/>
          </a:xfrm>
          <a:prstGeom prst="rect">
            <a:avLst/>
          </a:prstGeom>
          <a:noFill/>
        </p:spPr>
        <p:txBody>
          <a:bodyPr wrap="square">
            <a:spAutoFit/>
          </a:bodyPr>
          <a:lstStyle/>
          <a:p>
            <a:pPr algn="r" rtl="1"/>
            <a:r>
              <a:rPr lang="he-IL" sz="1300" u="none" strike="noStrike" dirty="0" err="1">
                <a:solidFill>
                  <a:srgbClr val="000000"/>
                </a:solidFill>
                <a:effectLst/>
                <a:latin typeface="Calibri" panose="020F0502020204030204" pitchFamily="34" charset="0"/>
                <a:cs typeface="Calibri" panose="020F0502020204030204" pitchFamily="34" charset="0"/>
              </a:rPr>
              <a:t>התכנית</a:t>
            </a:r>
            <a:r>
              <a:rPr lang="he-IL" sz="1300" u="none" strike="noStrike" dirty="0">
                <a:solidFill>
                  <a:srgbClr val="000000"/>
                </a:solidFill>
                <a:effectLst/>
                <a:latin typeface="Calibri" panose="020F0502020204030204" pitchFamily="34" charset="0"/>
                <a:cs typeface="Calibri" panose="020F0502020204030204" pitchFamily="34" charset="0"/>
              </a:rPr>
              <a:t> בתמיכת </a:t>
            </a:r>
            <a:br>
              <a:rPr lang="en-US" sz="1300" u="none" strike="noStrike" dirty="0">
                <a:solidFill>
                  <a:srgbClr val="000000"/>
                </a:solidFill>
                <a:effectLst/>
                <a:latin typeface="Calibri" panose="020F0502020204030204" pitchFamily="34" charset="0"/>
                <a:cs typeface="Calibri" panose="020F0502020204030204" pitchFamily="34" charset="0"/>
              </a:rPr>
            </a:br>
            <a:r>
              <a:rPr lang="he-IL" sz="1300" u="none" strike="noStrike" dirty="0">
                <a:solidFill>
                  <a:srgbClr val="000000"/>
                </a:solidFill>
                <a:effectLst/>
                <a:latin typeface="Calibri" panose="020F0502020204030204" pitchFamily="34" charset="0"/>
                <a:cs typeface="Calibri" panose="020F0502020204030204" pitchFamily="34" charset="0"/>
              </a:rPr>
              <a:t>המשרד להגנת הסביבה</a:t>
            </a:r>
            <a:endParaRPr lang="en-IL" sz="1300" dirty="0">
              <a:latin typeface="Calibri" panose="020F0502020204030204" pitchFamily="34" charset="0"/>
              <a:cs typeface="Calibri" panose="020F0502020204030204" pitchFamily="34" charset="0"/>
            </a:endParaRPr>
          </a:p>
        </p:txBody>
      </p:sp>
      <p:sp>
        <p:nvSpPr>
          <p:cNvPr id="128" name="Google Shape;128;p24"/>
          <p:cNvSpPr txBox="1"/>
          <p:nvPr/>
        </p:nvSpPr>
        <p:spPr>
          <a:xfrm>
            <a:off x="1285037" y="527893"/>
            <a:ext cx="6712650" cy="965025"/>
          </a:xfrm>
          <a:prstGeom prst="rect">
            <a:avLst/>
          </a:prstGeom>
          <a:noFill/>
          <a:ln>
            <a:noFill/>
          </a:ln>
        </p:spPr>
        <p:txBody>
          <a:bodyPr spcFirstLastPara="1" wrap="square" lIns="68550" tIns="68550" rIns="68550" bIns="68550" anchor="t" anchorCtr="0">
            <a:noAutofit/>
          </a:bodyPr>
          <a:lstStyle/>
          <a:p>
            <a:pPr marL="0" marR="0" lvl="0" indent="0" algn="r" rtl="1">
              <a:lnSpc>
                <a:spcPct val="100000"/>
              </a:lnSpc>
              <a:spcBef>
                <a:spcPts val="0"/>
              </a:spcBef>
              <a:spcAft>
                <a:spcPts val="0"/>
              </a:spcAft>
              <a:buClr>
                <a:srgbClr val="000000"/>
              </a:buClr>
              <a:buSzPts val="1275"/>
              <a:buFont typeface="Arial"/>
              <a:buNone/>
            </a:pPr>
            <a:r>
              <a:rPr lang="iw-IL" sz="1275" b="1" i="0" u="none" strike="noStrike" cap="none">
                <a:solidFill>
                  <a:srgbClr val="CC0000"/>
                </a:solidFill>
                <a:latin typeface="Calibri"/>
                <a:ea typeface="Calibri"/>
                <a:cs typeface="Calibri"/>
                <a:sym typeface="Calibri"/>
              </a:rPr>
              <a:t> </a:t>
            </a:r>
            <a:endParaRPr sz="1275" b="1" i="0" u="none" strike="noStrike" cap="none">
              <a:solidFill>
                <a:srgbClr val="CC0000"/>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8447F5BC-BB65-32A3-A815-94E6BDECC813}"/>
              </a:ext>
            </a:extLst>
          </p:cNvPr>
          <p:cNvPicPr>
            <a:picLocks noChangeAspect="1"/>
          </p:cNvPicPr>
          <p:nvPr/>
        </p:nvPicPr>
        <p:blipFill>
          <a:blip r:embed="rId7"/>
          <a:srcRect/>
          <a:stretch/>
        </p:blipFill>
        <p:spPr>
          <a:xfrm>
            <a:off x="4114157" y="470747"/>
            <a:ext cx="2404541" cy="2533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1"/>
        <p:cNvGrpSpPr/>
        <p:nvPr/>
      </p:nvGrpSpPr>
      <p:grpSpPr>
        <a:xfrm>
          <a:off x="0" y="0"/>
          <a:ext cx="0" cy="0"/>
          <a:chOff x="0" y="0"/>
          <a:chExt cx="0" cy="0"/>
        </a:xfrm>
      </p:grpSpPr>
      <p:sp>
        <p:nvSpPr>
          <p:cNvPr id="13" name="Google Shape;258;p35">
            <a:extLst>
              <a:ext uri="{FF2B5EF4-FFF2-40B4-BE49-F238E27FC236}">
                <a16:creationId xmlns:a16="http://schemas.microsoft.com/office/drawing/2014/main" id="{AE586225-988B-6004-B60B-54AD097006E0}"/>
              </a:ext>
            </a:extLst>
          </p:cNvPr>
          <p:cNvSpPr txBox="1"/>
          <p:nvPr/>
        </p:nvSpPr>
        <p:spPr>
          <a:xfrm>
            <a:off x="597877" y="1075885"/>
            <a:ext cx="3325200" cy="3876943"/>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83" name="Google Shape;283;p37"/>
          <p:cNvSpPr txBox="1"/>
          <p:nvPr/>
        </p:nvSpPr>
        <p:spPr>
          <a:xfrm>
            <a:off x="633045" y="1322354"/>
            <a:ext cx="2959185" cy="40257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400"/>
              <a:buFont typeface="Arial"/>
              <a:buNone/>
            </a:pPr>
            <a:endParaRPr sz="1200" dirty="0">
              <a:solidFill>
                <a:schemeClr val="dk1"/>
              </a:solidFill>
              <a:latin typeface="Calibri"/>
              <a:ea typeface="Calibri"/>
              <a:cs typeface="Calibri"/>
              <a:sym typeface="Calibri"/>
            </a:endParaRPr>
          </a:p>
          <a:p>
            <a:pPr marL="139700" marR="0" lvl="0" algn="r" rtl="1">
              <a:lnSpc>
                <a:spcPct val="100000"/>
              </a:lnSpc>
              <a:spcBef>
                <a:spcPts val="0"/>
              </a:spcBef>
              <a:spcAft>
                <a:spcPts val="1000"/>
              </a:spcAft>
              <a:buClr>
                <a:schemeClr val="dk1"/>
              </a:buClr>
              <a:buSzPts val="1400"/>
            </a:pPr>
            <a:r>
              <a:rPr lang="iw-IL" sz="1200" dirty="0">
                <a:solidFill>
                  <a:schemeClr val="dk1"/>
                </a:solidFill>
                <a:latin typeface="Calibri"/>
                <a:ea typeface="Calibri"/>
                <a:cs typeface="Calibri"/>
                <a:sym typeface="Calibri"/>
              </a:rPr>
              <a:t>איזה אמצעי תנועה מייצר הכי הרבה זיהום אוויר? הסבירו את תשובתכם</a:t>
            </a:r>
            <a:br>
              <a:rPr lang="en-US"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400"/>
              <a:buFont typeface="Arial"/>
              <a:buNone/>
            </a:pPr>
            <a:endParaRPr sz="1200" dirty="0">
              <a:solidFill>
                <a:schemeClr val="dk1"/>
              </a:solidFill>
              <a:latin typeface="Calibri"/>
              <a:ea typeface="Calibri"/>
              <a:cs typeface="Calibri"/>
              <a:sym typeface="Calibri"/>
            </a:endParaRPr>
          </a:p>
          <a:p>
            <a:pPr marL="139700" marR="0" lvl="0" algn="r" rtl="1">
              <a:lnSpc>
                <a:spcPct val="100000"/>
              </a:lnSpc>
              <a:spcBef>
                <a:spcPts val="0"/>
              </a:spcBef>
              <a:spcAft>
                <a:spcPts val="0"/>
              </a:spcAft>
              <a:buClr>
                <a:schemeClr val="dk1"/>
              </a:buClr>
              <a:buSzPts val="1400"/>
            </a:pPr>
            <a:r>
              <a:rPr lang="iw-IL" sz="1200" dirty="0">
                <a:solidFill>
                  <a:schemeClr val="dk1"/>
                </a:solidFill>
                <a:latin typeface="Calibri"/>
                <a:ea typeface="Calibri"/>
                <a:cs typeface="Calibri"/>
                <a:sym typeface="Calibri"/>
              </a:rPr>
              <a:t>איזה אמצעי תנועה מייצר הכי הרבה עומס ופקקים בעיר? הסבירו את תשובתכם</a:t>
            </a:r>
            <a:br>
              <a:rPr lang="en-US" sz="1200" dirty="0">
                <a:solidFill>
                  <a:schemeClr val="dk1"/>
                </a:solidFill>
                <a:latin typeface="Calibri"/>
                <a:ea typeface="Calibri"/>
                <a:cs typeface="Calibri"/>
                <a:sym typeface="Calibri"/>
              </a:rPr>
            </a:br>
            <a:br>
              <a:rPr lang="en-US"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400"/>
              <a:buFont typeface="Arial"/>
              <a:buNone/>
            </a:pPr>
            <a:endParaRPr sz="1200" dirty="0">
              <a:solidFill>
                <a:schemeClr val="dk1"/>
              </a:solidFill>
              <a:latin typeface="Calibri"/>
              <a:ea typeface="Calibri"/>
              <a:cs typeface="Calibri"/>
              <a:sym typeface="Calibri"/>
            </a:endParaRPr>
          </a:p>
          <a:p>
            <a:pPr marL="139700" marR="0" lvl="0" algn="r" rtl="1">
              <a:lnSpc>
                <a:spcPct val="100000"/>
              </a:lnSpc>
              <a:spcBef>
                <a:spcPts val="0"/>
              </a:spcBef>
              <a:spcAft>
                <a:spcPts val="0"/>
              </a:spcAft>
              <a:buClr>
                <a:schemeClr val="dk1"/>
              </a:buClr>
              <a:buSzPts val="1400"/>
            </a:pPr>
            <a:r>
              <a:rPr lang="iw-IL" sz="1200" dirty="0">
                <a:solidFill>
                  <a:schemeClr val="dk1"/>
                </a:solidFill>
                <a:latin typeface="Calibri"/>
                <a:ea typeface="Calibri"/>
                <a:cs typeface="Calibri"/>
                <a:sym typeface="Calibri"/>
              </a:rPr>
              <a:t>איזה אמצעי תחבורה הנוח ביותר? </a:t>
            </a:r>
            <a:br>
              <a:rPr lang="en-US" sz="1200" dirty="0">
                <a:solidFill>
                  <a:schemeClr val="dk1"/>
                </a:solidFill>
                <a:latin typeface="Calibri"/>
                <a:ea typeface="Calibri"/>
                <a:cs typeface="Calibri"/>
                <a:sym typeface="Calibri"/>
              </a:rPr>
            </a:br>
            <a:r>
              <a:rPr lang="iw-IL" sz="1200" dirty="0">
                <a:solidFill>
                  <a:schemeClr val="dk1"/>
                </a:solidFill>
                <a:latin typeface="Calibri"/>
                <a:ea typeface="Calibri"/>
                <a:cs typeface="Calibri"/>
                <a:sym typeface="Calibri"/>
              </a:rPr>
              <a:t>הסבירו את תשובתכם</a:t>
            </a:r>
            <a:br>
              <a:rPr lang="en-US" sz="1200" dirty="0">
                <a:solidFill>
                  <a:schemeClr val="dk1"/>
                </a:solidFill>
                <a:latin typeface="Calibri"/>
                <a:ea typeface="Calibri"/>
                <a:cs typeface="Calibri"/>
                <a:sym typeface="Calibri"/>
              </a:rPr>
            </a:br>
            <a:endParaRPr lang="he-IL" sz="1200" dirty="0">
              <a:solidFill>
                <a:schemeClr val="dk1"/>
              </a:solidFill>
              <a:latin typeface="Calibri"/>
              <a:ea typeface="Calibri"/>
              <a:cs typeface="Calibri"/>
              <a:sym typeface="Calibri"/>
            </a:endParaRPr>
          </a:p>
          <a:p>
            <a:pPr marL="139700" marR="0" lvl="0" algn="r" rtl="1">
              <a:lnSpc>
                <a:spcPct val="100000"/>
              </a:lnSpc>
              <a:spcBef>
                <a:spcPts val="0"/>
              </a:spcBef>
              <a:spcAft>
                <a:spcPts val="0"/>
              </a:spcAft>
              <a:buClr>
                <a:schemeClr val="dk1"/>
              </a:buClr>
              <a:buSzPts val="1400"/>
            </a:pPr>
            <a:endParaRPr lang="he-IL" sz="1200" dirty="0">
              <a:solidFill>
                <a:schemeClr val="dk1"/>
              </a:solidFill>
              <a:latin typeface="Calibri"/>
              <a:ea typeface="Calibri"/>
              <a:cs typeface="Calibri"/>
              <a:sym typeface="Calibri"/>
            </a:endParaRPr>
          </a:p>
          <a:p>
            <a:pPr marL="139700" marR="0" lvl="0" algn="r" rtl="1">
              <a:lnSpc>
                <a:spcPct val="100000"/>
              </a:lnSpc>
              <a:spcBef>
                <a:spcPts val="0"/>
              </a:spcBef>
              <a:spcAft>
                <a:spcPts val="0"/>
              </a:spcAft>
              <a:buClr>
                <a:schemeClr val="dk1"/>
              </a:buClr>
              <a:buSzPts val="1400"/>
            </a:pPr>
            <a:endParaRPr lang="he-IL" sz="1200" dirty="0">
              <a:solidFill>
                <a:schemeClr val="dk1"/>
              </a:solidFill>
              <a:latin typeface="Calibri"/>
              <a:ea typeface="Calibri"/>
              <a:cs typeface="Calibri"/>
              <a:sym typeface="Calibri"/>
            </a:endParaRPr>
          </a:p>
          <a:p>
            <a:pPr marL="139700" algn="r" rtl="1">
              <a:buClr>
                <a:schemeClr val="dk1"/>
              </a:buClr>
              <a:buSzPts val="1400"/>
            </a:pPr>
            <a:r>
              <a:rPr lang="he-IL" sz="1200" dirty="0">
                <a:solidFill>
                  <a:schemeClr val="dk1"/>
                </a:solidFill>
                <a:latin typeface="Calibri"/>
                <a:ea typeface="Calibri"/>
                <a:cs typeface="Calibri"/>
                <a:sym typeface="Calibri"/>
              </a:rPr>
              <a:t>במה הייתם בוחרים?</a:t>
            </a:r>
            <a:endParaRPr lang="he-IL" sz="1200" b="0" i="0" u="none" strike="noStrike" cap="none" dirty="0">
              <a:solidFill>
                <a:schemeClr val="dk1"/>
              </a:solidFill>
              <a:latin typeface="Calibri"/>
              <a:ea typeface="Calibri"/>
              <a:cs typeface="Calibri"/>
              <a:sym typeface="Calibri"/>
            </a:endParaRPr>
          </a:p>
          <a:p>
            <a:pPr marL="139700" marR="0" lvl="0" algn="r" rtl="1">
              <a:lnSpc>
                <a:spcPct val="100000"/>
              </a:lnSpc>
              <a:spcBef>
                <a:spcPts val="0"/>
              </a:spcBef>
              <a:spcAft>
                <a:spcPts val="0"/>
              </a:spcAft>
              <a:buClr>
                <a:schemeClr val="dk1"/>
              </a:buClr>
              <a:buSzPts val="1400"/>
            </a:pPr>
            <a:endParaRPr sz="1200"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500"/>
              <a:buFont typeface="Arial"/>
              <a:buNone/>
            </a:pPr>
            <a:endParaRPr sz="1200" b="1" i="0" u="none" strike="noStrike" cap="none"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500"/>
              <a:buFont typeface="Arial"/>
              <a:buNone/>
            </a:pPr>
            <a:endParaRPr sz="1200" b="0" i="0" u="none" strike="noStrike" cap="none"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284" name="Google Shape;284;p37"/>
          <p:cNvSpPr txBox="1"/>
          <p:nvPr/>
        </p:nvSpPr>
        <p:spPr>
          <a:xfrm>
            <a:off x="4237890" y="1399282"/>
            <a:ext cx="4630125" cy="553968"/>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Clr>
                <a:schemeClr val="dk1"/>
              </a:buClr>
              <a:buSzPts val="1100"/>
              <a:buFont typeface="Arial"/>
              <a:buNone/>
            </a:pPr>
            <a:r>
              <a:rPr lang="iw-IL" sz="1200" b="0" i="0" u="none" strike="noStrike" cap="none" dirty="0">
                <a:solidFill>
                  <a:schemeClr val="tx1"/>
                </a:solidFill>
                <a:latin typeface="Calibri"/>
                <a:ea typeface="Calibri"/>
                <a:cs typeface="Calibri"/>
                <a:sym typeface="Calibri"/>
              </a:rPr>
              <a:t>72 אנשים (או 2 כיתות של תלמידים) רוצים להגיע מהבית לעבודה או לבית הספר,  בשלושה אמצעי תחבורה שונים:    </a:t>
            </a:r>
            <a:endParaRPr lang="en-US" sz="1200" b="0" i="0" u="none" strike="noStrike" cap="none" dirty="0">
              <a:solidFill>
                <a:schemeClr val="tx1"/>
              </a:solidFill>
              <a:latin typeface="Calibri"/>
              <a:ea typeface="Calibri"/>
              <a:cs typeface="Calibri"/>
              <a:sym typeface="Calibri"/>
            </a:endParaRPr>
          </a:p>
        </p:txBody>
      </p:sp>
      <p:sp>
        <p:nvSpPr>
          <p:cNvPr id="286" name="Google Shape;286;p37"/>
          <p:cNvSpPr txBox="1"/>
          <p:nvPr/>
        </p:nvSpPr>
        <p:spPr>
          <a:xfrm>
            <a:off x="4155097" y="675685"/>
            <a:ext cx="4724045" cy="825837"/>
          </a:xfrm>
          <a:prstGeom prst="rect">
            <a:avLst/>
          </a:prstGeom>
          <a:noFill/>
          <a:ln>
            <a:noFill/>
          </a:ln>
        </p:spPr>
        <p:txBody>
          <a:bodyPr spcFirstLastPara="1" wrap="square" lIns="91425" tIns="91425" rIns="91425" bIns="91425" anchor="t" anchorCtr="0">
            <a:spAutoFit/>
          </a:bodyPr>
          <a:lstStyle/>
          <a:p>
            <a:pPr marL="0" lvl="0" indent="0" algn="r" rtl="1">
              <a:lnSpc>
                <a:spcPts val="2500"/>
              </a:lnSpc>
              <a:spcBef>
                <a:spcPts val="0"/>
              </a:spcBef>
              <a:spcAft>
                <a:spcPts val="0"/>
              </a:spcAft>
              <a:buNone/>
            </a:pPr>
            <a:r>
              <a:rPr lang="iw-IL" sz="2300" b="1" dirty="0">
                <a:solidFill>
                  <a:schemeClr val="bg1"/>
                </a:solidFill>
                <a:latin typeface="Calibri" panose="020F0502020204030204" pitchFamily="34" charset="0"/>
                <a:ea typeface="Calibri"/>
                <a:cs typeface="Calibri" panose="020F0502020204030204" pitchFamily="34" charset="0"/>
                <a:sym typeface="Calibri"/>
              </a:rPr>
              <a:t>איך לבחור אמצעי תחבורה? </a:t>
            </a:r>
            <a:br>
              <a:rPr lang="en-US" sz="2300" b="1" dirty="0">
                <a:solidFill>
                  <a:schemeClr val="bg1"/>
                </a:solidFill>
                <a:latin typeface="Calibri" panose="020F0502020204030204" pitchFamily="34" charset="0"/>
                <a:ea typeface="Calibri"/>
                <a:cs typeface="Calibri" panose="020F0502020204030204" pitchFamily="34" charset="0"/>
                <a:sym typeface="Calibri"/>
              </a:rPr>
            </a:br>
            <a:r>
              <a:rPr lang="iw-IL" sz="2300" b="1" dirty="0">
                <a:solidFill>
                  <a:schemeClr val="bg1"/>
                </a:solidFill>
                <a:latin typeface="Calibri" panose="020F0502020204030204" pitchFamily="34" charset="0"/>
                <a:ea typeface="Calibri"/>
                <a:cs typeface="Calibri" panose="020F0502020204030204" pitchFamily="34" charset="0"/>
                <a:sym typeface="Calibri"/>
              </a:rPr>
              <a:t>הסתכלות השוואתית</a:t>
            </a:r>
            <a:r>
              <a:rPr lang="iw-IL" sz="2400" dirty="0">
                <a:solidFill>
                  <a:schemeClr val="bg1"/>
                </a:solidFill>
                <a:latin typeface="Calibri" panose="020F0502020204030204" pitchFamily="34" charset="0"/>
                <a:cs typeface="Calibri" panose="020F0502020204030204" pitchFamily="34" charset="0"/>
              </a:rPr>
              <a:t>  </a:t>
            </a:r>
            <a:endParaRPr sz="2400" dirty="0">
              <a:solidFill>
                <a:schemeClr val="bg1"/>
              </a:solidFill>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9BDE9B01-8407-F1E4-9388-F2F9F8F06B82}"/>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5</a:t>
            </a:r>
            <a:endParaRPr lang="en-US" sz="1200" dirty="0">
              <a:solidFill>
                <a:schemeClr val="tx1"/>
              </a:solidFill>
              <a:latin typeface="Calibri" panose="020F0502020204030204" pitchFamily="34" charset="0"/>
              <a:cs typeface="Calibri" panose="020F0502020204030204" pitchFamily="34" charset="0"/>
            </a:endParaRPr>
          </a:p>
        </p:txBody>
      </p:sp>
      <p:sp>
        <p:nvSpPr>
          <p:cNvPr id="6" name="Google Shape;258;p35">
            <a:extLst>
              <a:ext uri="{FF2B5EF4-FFF2-40B4-BE49-F238E27FC236}">
                <a16:creationId xmlns:a16="http://schemas.microsoft.com/office/drawing/2014/main" id="{74C84BA9-4A9B-5244-CAB8-2A59F5A5D011}"/>
              </a:ext>
            </a:extLst>
          </p:cNvPr>
          <p:cNvSpPr txBox="1"/>
          <p:nvPr/>
        </p:nvSpPr>
        <p:spPr>
          <a:xfrm>
            <a:off x="4155098" y="2168810"/>
            <a:ext cx="4630126" cy="2784018"/>
          </a:xfrm>
          <a:prstGeom prst="roundRect">
            <a:avLst>
              <a:gd name="adj" fmla="val 5229"/>
            </a:avLst>
          </a:prstGeom>
          <a:solidFill>
            <a:schemeClr val="bg1">
              <a:lumMod val="95000"/>
            </a:schemeClr>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pic>
        <p:nvPicPr>
          <p:cNvPr id="282" name="Google Shape;282;p37"/>
          <p:cNvPicPr preferRelativeResize="0"/>
          <p:nvPr/>
        </p:nvPicPr>
        <p:blipFill rotWithShape="1">
          <a:blip r:embed="rId3">
            <a:alphaModFix/>
          </a:blip>
          <a:srcRect l="2851" t="16737" r="5099" b="2533"/>
          <a:stretch/>
        </p:blipFill>
        <p:spPr>
          <a:xfrm>
            <a:off x="4352191" y="2303584"/>
            <a:ext cx="4193932" cy="2640452"/>
          </a:xfrm>
          <a:prstGeom prst="roundRect">
            <a:avLst>
              <a:gd name="adj" fmla="val 0"/>
            </a:avLst>
          </a:prstGeom>
          <a:noFill/>
          <a:ln>
            <a:noFill/>
          </a:ln>
        </p:spPr>
      </p:pic>
      <p:sp>
        <p:nvSpPr>
          <p:cNvPr id="8" name="TextBox 7">
            <a:extLst>
              <a:ext uri="{FF2B5EF4-FFF2-40B4-BE49-F238E27FC236}">
                <a16:creationId xmlns:a16="http://schemas.microsoft.com/office/drawing/2014/main" id="{F4895ACF-E0A0-4A3D-C1F3-DCF78E06A3F1}"/>
              </a:ext>
            </a:extLst>
          </p:cNvPr>
          <p:cNvSpPr txBox="1"/>
          <p:nvPr/>
        </p:nvSpPr>
        <p:spPr>
          <a:xfrm>
            <a:off x="7218484" y="1905561"/>
            <a:ext cx="1400887" cy="276999"/>
          </a:xfrm>
          <a:prstGeom prst="rect">
            <a:avLst/>
          </a:prstGeom>
          <a:noFill/>
        </p:spPr>
        <p:txBody>
          <a:bodyPr wrap="square">
            <a:spAutoFit/>
          </a:bodyPr>
          <a:lstStyle/>
          <a:p>
            <a:pPr algn="ctr" rtl="1"/>
            <a:r>
              <a:rPr lang="he-IL" sz="1200" b="1" i="0" u="none" strike="noStrike" cap="none" dirty="0">
                <a:solidFill>
                  <a:schemeClr val="tx1"/>
                </a:solidFill>
                <a:latin typeface="Calibri"/>
                <a:ea typeface="Calibri"/>
                <a:cs typeface="Calibri"/>
                <a:sym typeface="Calibri"/>
              </a:rPr>
              <a:t>אוטובוס </a:t>
            </a:r>
            <a:endParaRPr lang="en-IL" sz="1200" dirty="0"/>
          </a:p>
        </p:txBody>
      </p:sp>
      <p:sp>
        <p:nvSpPr>
          <p:cNvPr id="10" name="TextBox 9">
            <a:extLst>
              <a:ext uri="{FF2B5EF4-FFF2-40B4-BE49-F238E27FC236}">
                <a16:creationId xmlns:a16="http://schemas.microsoft.com/office/drawing/2014/main" id="{6CC9E9C0-DB8F-50E0-0FD8-FE735C5EE492}"/>
              </a:ext>
            </a:extLst>
          </p:cNvPr>
          <p:cNvSpPr txBox="1"/>
          <p:nvPr/>
        </p:nvSpPr>
        <p:spPr>
          <a:xfrm>
            <a:off x="5767753" y="1905561"/>
            <a:ext cx="1400887" cy="276999"/>
          </a:xfrm>
          <a:prstGeom prst="rect">
            <a:avLst/>
          </a:prstGeom>
          <a:noFill/>
        </p:spPr>
        <p:txBody>
          <a:bodyPr wrap="square">
            <a:spAutoFit/>
          </a:bodyPr>
          <a:lstStyle/>
          <a:p>
            <a:pPr algn="ctr" rtl="1"/>
            <a:r>
              <a:rPr lang="he-IL" sz="1200" b="1" dirty="0">
                <a:solidFill>
                  <a:schemeClr val="tx1"/>
                </a:solidFill>
                <a:latin typeface="Calibri"/>
                <a:ea typeface="Calibri"/>
                <a:cs typeface="Calibri"/>
                <a:sym typeface="Calibri"/>
              </a:rPr>
              <a:t>אופניים</a:t>
            </a:r>
            <a:r>
              <a:rPr lang="he-IL" sz="1200" b="1" i="0" u="none" strike="noStrike" cap="none" dirty="0">
                <a:solidFill>
                  <a:schemeClr val="tx1"/>
                </a:solidFill>
                <a:latin typeface="Calibri"/>
                <a:ea typeface="Calibri"/>
                <a:cs typeface="Calibri"/>
                <a:sym typeface="Calibri"/>
              </a:rPr>
              <a:t> </a:t>
            </a:r>
            <a:endParaRPr lang="en-IL" sz="1200" dirty="0"/>
          </a:p>
        </p:txBody>
      </p:sp>
      <p:sp>
        <p:nvSpPr>
          <p:cNvPr id="11" name="TextBox 10">
            <a:extLst>
              <a:ext uri="{FF2B5EF4-FFF2-40B4-BE49-F238E27FC236}">
                <a16:creationId xmlns:a16="http://schemas.microsoft.com/office/drawing/2014/main" id="{568524DE-70B4-C492-9009-2FC7CA1BFECC}"/>
              </a:ext>
            </a:extLst>
          </p:cNvPr>
          <p:cNvSpPr txBox="1"/>
          <p:nvPr/>
        </p:nvSpPr>
        <p:spPr>
          <a:xfrm>
            <a:off x="4352191" y="1905561"/>
            <a:ext cx="1400887" cy="276999"/>
          </a:xfrm>
          <a:prstGeom prst="rect">
            <a:avLst/>
          </a:prstGeom>
          <a:noFill/>
        </p:spPr>
        <p:txBody>
          <a:bodyPr wrap="square">
            <a:spAutoFit/>
          </a:bodyPr>
          <a:lstStyle/>
          <a:p>
            <a:pPr algn="ctr" rtl="1"/>
            <a:r>
              <a:rPr lang="he-IL" sz="1200" b="1" dirty="0">
                <a:solidFill>
                  <a:schemeClr val="tx1"/>
                </a:solidFill>
                <a:latin typeface="Calibri"/>
                <a:ea typeface="Calibri"/>
                <a:cs typeface="Calibri"/>
                <a:sym typeface="Calibri"/>
              </a:rPr>
              <a:t>מכונית פרטית</a:t>
            </a:r>
            <a:r>
              <a:rPr lang="he-IL" sz="1200" b="1" i="0" u="none" strike="noStrike" cap="none" dirty="0">
                <a:solidFill>
                  <a:schemeClr val="tx1"/>
                </a:solidFill>
                <a:latin typeface="Calibri"/>
                <a:ea typeface="Calibri"/>
                <a:cs typeface="Calibri"/>
                <a:sym typeface="Calibri"/>
              </a:rPr>
              <a:t> </a:t>
            </a:r>
            <a:endParaRPr lang="en-IL" sz="1200" dirty="0"/>
          </a:p>
        </p:txBody>
      </p:sp>
      <p:sp>
        <p:nvSpPr>
          <p:cNvPr id="12" name="Oval 11">
            <a:extLst>
              <a:ext uri="{FF2B5EF4-FFF2-40B4-BE49-F238E27FC236}">
                <a16:creationId xmlns:a16="http://schemas.microsoft.com/office/drawing/2014/main" id="{C714837E-E662-07C5-4499-141B74B20277}"/>
              </a:ext>
            </a:extLst>
          </p:cNvPr>
          <p:cNvSpPr/>
          <p:nvPr/>
        </p:nvSpPr>
        <p:spPr>
          <a:xfrm>
            <a:off x="357575" y="817120"/>
            <a:ext cx="684402" cy="68440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288" name="Google Shape;288;p37"/>
          <p:cNvSpPr txBox="1"/>
          <p:nvPr/>
        </p:nvSpPr>
        <p:spPr>
          <a:xfrm>
            <a:off x="358775" y="850830"/>
            <a:ext cx="683202" cy="615523"/>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IL" u="sng" dirty="0">
                <a:solidFill>
                  <a:schemeClr val="bg1"/>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עושים </a:t>
            </a:r>
            <a:br>
              <a:rPr lang="en-US" u="sng" dirty="0">
                <a:solidFill>
                  <a:schemeClr val="bg1"/>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br>
            <a:r>
              <a:rPr lang="iw-IL" u="sng" dirty="0">
                <a:solidFill>
                  <a:schemeClr val="bg1"/>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חשבון</a:t>
            </a:r>
            <a:r>
              <a:rPr lang="iw-IL" u="sng"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endParaRPr dirty="0">
              <a:solidFill>
                <a:schemeClr val="bg1"/>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4190698-3585-F547-B4E2-A3E82D9DEA1F}"/>
              </a:ext>
            </a:extLst>
          </p:cNvPr>
          <p:cNvGrpSpPr/>
          <p:nvPr/>
        </p:nvGrpSpPr>
        <p:grpSpPr>
          <a:xfrm>
            <a:off x="3453082" y="1603764"/>
            <a:ext cx="307879" cy="309083"/>
            <a:chOff x="4189461" y="2606194"/>
            <a:chExt cx="307879" cy="309083"/>
          </a:xfrm>
        </p:grpSpPr>
        <p:sp>
          <p:nvSpPr>
            <p:cNvPr id="15" name="Oval 14">
              <a:extLst>
                <a:ext uri="{FF2B5EF4-FFF2-40B4-BE49-F238E27FC236}">
                  <a16:creationId xmlns:a16="http://schemas.microsoft.com/office/drawing/2014/main" id="{23F79131-71B6-30E6-72BC-F8193285CC49}"/>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33D71866-CD47-51BF-5F37-478B69977B22}"/>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18" name="TextBox 17">
            <a:extLst>
              <a:ext uri="{FF2B5EF4-FFF2-40B4-BE49-F238E27FC236}">
                <a16:creationId xmlns:a16="http://schemas.microsoft.com/office/drawing/2014/main" id="{4FBF3F6F-37F2-B030-6B55-B5186008F14B}"/>
              </a:ext>
            </a:extLst>
          </p:cNvPr>
          <p:cNvSpPr txBox="1"/>
          <p:nvPr/>
        </p:nvSpPr>
        <p:spPr>
          <a:xfrm>
            <a:off x="1177523" y="1176160"/>
            <a:ext cx="2704280" cy="292388"/>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400"/>
              <a:buFont typeface="Arial"/>
              <a:buNone/>
            </a:pPr>
            <a:r>
              <a:rPr lang="he-IL" sz="1300" b="1" i="0" u="none" strike="noStrike" cap="none" dirty="0">
                <a:solidFill>
                  <a:schemeClr val="dk1"/>
                </a:solidFill>
                <a:latin typeface="Calibri"/>
                <a:ea typeface="Calibri"/>
                <a:cs typeface="Calibri"/>
                <a:sym typeface="Calibri"/>
              </a:rPr>
              <a:t>התבוננו והשוו בין שלוש התמונות </a:t>
            </a:r>
          </a:p>
        </p:txBody>
      </p:sp>
      <p:grpSp>
        <p:nvGrpSpPr>
          <p:cNvPr id="19" name="Group 18">
            <a:extLst>
              <a:ext uri="{FF2B5EF4-FFF2-40B4-BE49-F238E27FC236}">
                <a16:creationId xmlns:a16="http://schemas.microsoft.com/office/drawing/2014/main" id="{50C400B9-0266-640C-012F-B5BBFD610CFC}"/>
              </a:ext>
            </a:extLst>
          </p:cNvPr>
          <p:cNvGrpSpPr/>
          <p:nvPr/>
        </p:nvGrpSpPr>
        <p:grpSpPr>
          <a:xfrm>
            <a:off x="3453082" y="2505675"/>
            <a:ext cx="307879" cy="309083"/>
            <a:chOff x="4189461" y="2606194"/>
            <a:chExt cx="307879" cy="309083"/>
          </a:xfrm>
        </p:grpSpPr>
        <p:sp>
          <p:nvSpPr>
            <p:cNvPr id="20" name="Oval 19">
              <a:extLst>
                <a:ext uri="{FF2B5EF4-FFF2-40B4-BE49-F238E27FC236}">
                  <a16:creationId xmlns:a16="http://schemas.microsoft.com/office/drawing/2014/main" id="{C33BC19A-5881-39A0-360A-4CC79757FE50}"/>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TextBox 20">
              <a:extLst>
                <a:ext uri="{FF2B5EF4-FFF2-40B4-BE49-F238E27FC236}">
                  <a16:creationId xmlns:a16="http://schemas.microsoft.com/office/drawing/2014/main" id="{34EFAC95-C133-EC10-AFDC-1D72720DC6ED}"/>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p>
          </p:txBody>
        </p:sp>
      </p:grpSp>
      <p:grpSp>
        <p:nvGrpSpPr>
          <p:cNvPr id="22" name="Group 21">
            <a:extLst>
              <a:ext uri="{FF2B5EF4-FFF2-40B4-BE49-F238E27FC236}">
                <a16:creationId xmlns:a16="http://schemas.microsoft.com/office/drawing/2014/main" id="{32DB2B70-2FFA-D4F5-82CA-EE597A9E8356}"/>
              </a:ext>
            </a:extLst>
          </p:cNvPr>
          <p:cNvGrpSpPr/>
          <p:nvPr/>
        </p:nvGrpSpPr>
        <p:grpSpPr>
          <a:xfrm>
            <a:off x="3453082" y="3419566"/>
            <a:ext cx="307879" cy="309083"/>
            <a:chOff x="4189461" y="2606194"/>
            <a:chExt cx="307879" cy="309083"/>
          </a:xfrm>
        </p:grpSpPr>
        <p:sp>
          <p:nvSpPr>
            <p:cNvPr id="23" name="Oval 22">
              <a:extLst>
                <a:ext uri="{FF2B5EF4-FFF2-40B4-BE49-F238E27FC236}">
                  <a16:creationId xmlns:a16="http://schemas.microsoft.com/office/drawing/2014/main" id="{054B4B03-DCC1-12EE-4FD8-8E49AA68F821}"/>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TextBox 23">
              <a:extLst>
                <a:ext uri="{FF2B5EF4-FFF2-40B4-BE49-F238E27FC236}">
                  <a16:creationId xmlns:a16="http://schemas.microsoft.com/office/drawing/2014/main" id="{BE7EB030-B0E2-B407-D387-A2D1E85F6B0D}"/>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3</a:t>
              </a:r>
            </a:p>
          </p:txBody>
        </p:sp>
      </p:grpSp>
      <p:grpSp>
        <p:nvGrpSpPr>
          <p:cNvPr id="27" name="Group 26">
            <a:extLst>
              <a:ext uri="{FF2B5EF4-FFF2-40B4-BE49-F238E27FC236}">
                <a16:creationId xmlns:a16="http://schemas.microsoft.com/office/drawing/2014/main" id="{573EFD5B-9E68-0AA7-3704-ABC1892D607A}"/>
              </a:ext>
            </a:extLst>
          </p:cNvPr>
          <p:cNvGrpSpPr/>
          <p:nvPr/>
        </p:nvGrpSpPr>
        <p:grpSpPr>
          <a:xfrm>
            <a:off x="3453082" y="4242968"/>
            <a:ext cx="307879" cy="309083"/>
            <a:chOff x="4189461" y="2606194"/>
            <a:chExt cx="307879" cy="309083"/>
          </a:xfrm>
        </p:grpSpPr>
        <p:sp>
          <p:nvSpPr>
            <p:cNvPr id="28" name="Oval 27">
              <a:extLst>
                <a:ext uri="{FF2B5EF4-FFF2-40B4-BE49-F238E27FC236}">
                  <a16:creationId xmlns:a16="http://schemas.microsoft.com/office/drawing/2014/main" id="{2056BFE4-B91C-5724-43C5-63B874D18439}"/>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TextBox 28">
              <a:extLst>
                <a:ext uri="{FF2B5EF4-FFF2-40B4-BE49-F238E27FC236}">
                  <a16:creationId xmlns:a16="http://schemas.microsoft.com/office/drawing/2014/main" id="{F273813B-3761-B3F1-1B3D-18A428A1B0C2}"/>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b="1" dirty="0">
                  <a:solidFill>
                    <a:schemeClr val="dk1"/>
                  </a:solidFill>
                  <a:latin typeface="Calibri" panose="020F0502020204030204" pitchFamily="34" charset="0"/>
                  <a:ea typeface="Gisha"/>
                  <a:cs typeface="Calibri" panose="020F0502020204030204" pitchFamily="34" charset="0"/>
                  <a:sym typeface="Gisha"/>
                </a:rPr>
                <a:t>4</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30" name="מלבן מעוגל 10">
            <a:extLst>
              <a:ext uri="{FF2B5EF4-FFF2-40B4-BE49-F238E27FC236}">
                <a16:creationId xmlns:a16="http://schemas.microsoft.com/office/drawing/2014/main" id="{25F78137-6F5A-25D7-E527-51F6686434CB}"/>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10</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40" name="Google Shape;258;p35">
            <a:extLst>
              <a:ext uri="{FF2B5EF4-FFF2-40B4-BE49-F238E27FC236}">
                <a16:creationId xmlns:a16="http://schemas.microsoft.com/office/drawing/2014/main" id="{3602EFCD-B828-F4CB-12F8-57FAF4F7C799}"/>
              </a:ext>
            </a:extLst>
          </p:cNvPr>
          <p:cNvSpPr txBox="1"/>
          <p:nvPr/>
        </p:nvSpPr>
        <p:spPr>
          <a:xfrm>
            <a:off x="1298876" y="4264269"/>
            <a:ext cx="7486350" cy="787800"/>
          </a:xfrm>
          <a:prstGeom prst="roundRect">
            <a:avLst>
              <a:gd name="adj" fmla="val 13041"/>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5" name="Google Shape;258;p35">
            <a:extLst>
              <a:ext uri="{FF2B5EF4-FFF2-40B4-BE49-F238E27FC236}">
                <a16:creationId xmlns:a16="http://schemas.microsoft.com/office/drawing/2014/main" id="{8A1DF45C-4798-A06F-473C-42A815301C93}"/>
              </a:ext>
            </a:extLst>
          </p:cNvPr>
          <p:cNvSpPr txBox="1"/>
          <p:nvPr/>
        </p:nvSpPr>
        <p:spPr>
          <a:xfrm>
            <a:off x="1298876" y="3367454"/>
            <a:ext cx="7486350" cy="787800"/>
          </a:xfrm>
          <a:prstGeom prst="roundRect">
            <a:avLst>
              <a:gd name="adj" fmla="val 13041"/>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3" name="Google Shape;258;p35">
            <a:extLst>
              <a:ext uri="{FF2B5EF4-FFF2-40B4-BE49-F238E27FC236}">
                <a16:creationId xmlns:a16="http://schemas.microsoft.com/office/drawing/2014/main" id="{2BB4231A-A23E-8D8A-264B-D28370AAF406}"/>
              </a:ext>
            </a:extLst>
          </p:cNvPr>
          <p:cNvSpPr txBox="1"/>
          <p:nvPr/>
        </p:nvSpPr>
        <p:spPr>
          <a:xfrm>
            <a:off x="386862" y="1767256"/>
            <a:ext cx="2778369" cy="1468270"/>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4" name="Google Shape;258;p35">
            <a:extLst>
              <a:ext uri="{FF2B5EF4-FFF2-40B4-BE49-F238E27FC236}">
                <a16:creationId xmlns:a16="http://schemas.microsoft.com/office/drawing/2014/main" id="{991D4FDA-C509-1728-903B-F1089EB4C4B9}"/>
              </a:ext>
            </a:extLst>
          </p:cNvPr>
          <p:cNvSpPr txBox="1"/>
          <p:nvPr/>
        </p:nvSpPr>
        <p:spPr>
          <a:xfrm>
            <a:off x="3323493" y="1767256"/>
            <a:ext cx="2778369" cy="1468270"/>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93" name="Google Shape;293;p38"/>
          <p:cNvSpPr txBox="1"/>
          <p:nvPr/>
        </p:nvSpPr>
        <p:spPr>
          <a:xfrm>
            <a:off x="1674000" y="4158000"/>
            <a:ext cx="7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6" name="Google Shape;296;p38"/>
          <p:cNvSpPr txBox="1"/>
          <p:nvPr/>
        </p:nvSpPr>
        <p:spPr>
          <a:xfrm>
            <a:off x="3948628" y="993993"/>
            <a:ext cx="4910400" cy="553968"/>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sz="1200" b="1" dirty="0">
                <a:latin typeface="Calibri"/>
                <a:ea typeface="Calibri"/>
                <a:cs typeface="Calibri"/>
                <a:sym typeface="Calibri"/>
              </a:rPr>
              <a:t>הוראות: </a:t>
            </a:r>
            <a:br>
              <a:rPr lang="iw-IL" sz="1200" b="1" dirty="0">
                <a:latin typeface="Calibri"/>
                <a:ea typeface="Calibri"/>
                <a:cs typeface="Calibri"/>
                <a:sym typeface="Calibri"/>
              </a:rPr>
            </a:br>
            <a:endParaRPr sz="1200" dirty="0">
              <a:solidFill>
                <a:schemeClr val="dk1"/>
              </a:solidFill>
              <a:latin typeface="Calibri"/>
              <a:ea typeface="Calibri"/>
              <a:cs typeface="Calibri"/>
              <a:sym typeface="Calibri"/>
            </a:endParaRPr>
          </a:p>
        </p:txBody>
      </p:sp>
      <p:sp>
        <p:nvSpPr>
          <p:cNvPr id="3" name="מלבן מעוגל 10">
            <a:extLst>
              <a:ext uri="{FF2B5EF4-FFF2-40B4-BE49-F238E27FC236}">
                <a16:creationId xmlns:a16="http://schemas.microsoft.com/office/drawing/2014/main" id="{6E6A9738-C9A4-A4DC-D81B-A847F44C0B0F}"/>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6</a:t>
            </a:r>
            <a:endParaRPr lang="en-US" sz="1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B065BC3-162A-562E-B50E-7965130B0805}"/>
              </a:ext>
            </a:extLst>
          </p:cNvPr>
          <p:cNvSpPr txBox="1"/>
          <p:nvPr/>
        </p:nvSpPr>
        <p:spPr>
          <a:xfrm>
            <a:off x="5133388" y="659687"/>
            <a:ext cx="3749612" cy="446276"/>
          </a:xfrm>
          <a:prstGeom prst="rect">
            <a:avLst/>
          </a:prstGeom>
          <a:noFill/>
        </p:spPr>
        <p:txBody>
          <a:bodyPr wrap="square">
            <a:spAutoFit/>
          </a:bodyPr>
          <a:lstStyle/>
          <a:p>
            <a:pPr marL="0" lvl="0" indent="0" algn="r" rtl="1">
              <a:spcBef>
                <a:spcPts val="0"/>
              </a:spcBef>
              <a:spcAft>
                <a:spcPts val="0"/>
              </a:spcAft>
              <a:buNone/>
            </a:pPr>
            <a:r>
              <a:rPr lang="he-IL" sz="2300" b="1" dirty="0">
                <a:solidFill>
                  <a:schemeClr val="bg1"/>
                </a:solidFill>
                <a:latin typeface="Calibri" panose="020F0502020204030204" pitchFamily="34" charset="0"/>
                <a:ea typeface="Calibri"/>
                <a:cs typeface="Calibri" panose="020F0502020204030204" pitchFamily="34" charset="0"/>
                <a:sym typeface="Calibri"/>
              </a:rPr>
              <a:t>תחבורה ציבורית מול רכב פרטי!</a:t>
            </a:r>
            <a:r>
              <a:rPr lang="he-IL" sz="2300" dirty="0">
                <a:solidFill>
                  <a:schemeClr val="bg1"/>
                </a:solidFill>
                <a:latin typeface="Calibri" panose="020F0502020204030204" pitchFamily="34" charset="0"/>
                <a:cs typeface="Calibri" panose="020F0502020204030204" pitchFamily="34" charset="0"/>
              </a:rPr>
              <a:t> </a:t>
            </a:r>
          </a:p>
        </p:txBody>
      </p:sp>
      <p:grpSp>
        <p:nvGrpSpPr>
          <p:cNvPr id="8" name="Group 7">
            <a:extLst>
              <a:ext uri="{FF2B5EF4-FFF2-40B4-BE49-F238E27FC236}">
                <a16:creationId xmlns:a16="http://schemas.microsoft.com/office/drawing/2014/main" id="{9D85FAF6-FCBA-DC12-30F6-91B479A90DDF}"/>
              </a:ext>
            </a:extLst>
          </p:cNvPr>
          <p:cNvGrpSpPr/>
          <p:nvPr/>
        </p:nvGrpSpPr>
        <p:grpSpPr>
          <a:xfrm>
            <a:off x="8480357" y="1298328"/>
            <a:ext cx="307879" cy="309083"/>
            <a:chOff x="4189461" y="2606194"/>
            <a:chExt cx="307879" cy="309083"/>
          </a:xfrm>
        </p:grpSpPr>
        <p:sp>
          <p:nvSpPr>
            <p:cNvPr id="9" name="Oval 8">
              <a:extLst>
                <a:ext uri="{FF2B5EF4-FFF2-40B4-BE49-F238E27FC236}">
                  <a16:creationId xmlns:a16="http://schemas.microsoft.com/office/drawing/2014/main" id="{2423F061-361E-F352-6063-8C05C48805F0}"/>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TextBox 9">
              <a:extLst>
                <a:ext uri="{FF2B5EF4-FFF2-40B4-BE49-F238E27FC236}">
                  <a16:creationId xmlns:a16="http://schemas.microsoft.com/office/drawing/2014/main" id="{151AD276-DFA3-D72A-03CE-3B8FCD965A6D}"/>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p>
          </p:txBody>
        </p:sp>
      </p:grpSp>
      <p:sp>
        <p:nvSpPr>
          <p:cNvPr id="12" name="TextBox 11">
            <a:extLst>
              <a:ext uri="{FF2B5EF4-FFF2-40B4-BE49-F238E27FC236}">
                <a16:creationId xmlns:a16="http://schemas.microsoft.com/office/drawing/2014/main" id="{E0A7EBE2-912F-7F07-6C7E-FC21D594D3AA}"/>
              </a:ext>
            </a:extLst>
          </p:cNvPr>
          <p:cNvSpPr txBox="1"/>
          <p:nvPr/>
        </p:nvSpPr>
        <p:spPr>
          <a:xfrm>
            <a:off x="6560220" y="1320409"/>
            <a:ext cx="1913749" cy="276999"/>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a:ea typeface="Calibri"/>
                <a:cs typeface="Calibri"/>
                <a:sym typeface="Calibri"/>
              </a:rPr>
              <a:t>כנסו </a:t>
            </a:r>
            <a:r>
              <a:rPr lang="he-IL"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לאתר על הגובה </a:t>
            </a:r>
            <a:r>
              <a:rPr lang="he-IL" sz="1200" u="sng"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בקישור</a:t>
            </a:r>
            <a:r>
              <a:rPr lang="he-IL" sz="1200" u="sng" dirty="0">
                <a:solidFill>
                  <a:schemeClr val="tx1"/>
                </a:solidFill>
                <a:latin typeface="Calibri"/>
                <a:ea typeface="Calibri"/>
                <a:cs typeface="Calibri"/>
                <a:sym typeface="Calibri"/>
              </a:rPr>
              <a:t> </a:t>
            </a:r>
            <a:endParaRPr lang="he-IL" sz="1200" dirty="0">
              <a:solidFill>
                <a:schemeClr val="tx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2B841A28-FC80-E940-6A26-61C71062AFEC}"/>
              </a:ext>
            </a:extLst>
          </p:cNvPr>
          <p:cNvGrpSpPr/>
          <p:nvPr/>
        </p:nvGrpSpPr>
        <p:grpSpPr>
          <a:xfrm>
            <a:off x="6164669" y="1298328"/>
            <a:ext cx="307879" cy="309083"/>
            <a:chOff x="4189461" y="2606194"/>
            <a:chExt cx="307879" cy="309083"/>
          </a:xfrm>
        </p:grpSpPr>
        <p:sp>
          <p:nvSpPr>
            <p:cNvPr id="14" name="Oval 13">
              <a:extLst>
                <a:ext uri="{FF2B5EF4-FFF2-40B4-BE49-F238E27FC236}">
                  <a16:creationId xmlns:a16="http://schemas.microsoft.com/office/drawing/2014/main" id="{177F3AFF-02F9-B23A-40D8-CB5EABFFD0A2}"/>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TextBox 14">
              <a:extLst>
                <a:ext uri="{FF2B5EF4-FFF2-40B4-BE49-F238E27FC236}">
                  <a16:creationId xmlns:a16="http://schemas.microsoft.com/office/drawing/2014/main" id="{2DBBEDC1-2729-8A14-20A3-C445EBD30FB3}"/>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p>
          </p:txBody>
        </p:sp>
      </p:grpSp>
      <p:sp>
        <p:nvSpPr>
          <p:cNvPr id="16" name="TextBox 15">
            <a:extLst>
              <a:ext uri="{FF2B5EF4-FFF2-40B4-BE49-F238E27FC236}">
                <a16:creationId xmlns:a16="http://schemas.microsoft.com/office/drawing/2014/main" id="{BE6E05D4-8EA6-2E9A-51DA-EF95520C4B43}"/>
              </a:ext>
            </a:extLst>
          </p:cNvPr>
          <p:cNvSpPr txBox="1"/>
          <p:nvPr/>
        </p:nvSpPr>
        <p:spPr>
          <a:xfrm>
            <a:off x="3970814" y="1320409"/>
            <a:ext cx="2169884" cy="276999"/>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a:ea typeface="Calibri"/>
                <a:cs typeface="Calibri"/>
                <a:sym typeface="Calibri"/>
              </a:rPr>
              <a:t>קראו היטב את ההקדמה וההנחיות </a:t>
            </a:r>
            <a:endParaRPr lang="he-IL" sz="1200" dirty="0">
              <a:solidFill>
                <a:schemeClr val="tx1"/>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B682F616-FA85-419C-E1EA-9390FAB59C94}"/>
              </a:ext>
            </a:extLst>
          </p:cNvPr>
          <p:cNvGrpSpPr/>
          <p:nvPr/>
        </p:nvGrpSpPr>
        <p:grpSpPr>
          <a:xfrm>
            <a:off x="3472176" y="1298328"/>
            <a:ext cx="307879" cy="309083"/>
            <a:chOff x="4189461" y="2606194"/>
            <a:chExt cx="307879" cy="309083"/>
          </a:xfrm>
        </p:grpSpPr>
        <p:sp>
          <p:nvSpPr>
            <p:cNvPr id="18" name="Oval 17">
              <a:extLst>
                <a:ext uri="{FF2B5EF4-FFF2-40B4-BE49-F238E27FC236}">
                  <a16:creationId xmlns:a16="http://schemas.microsoft.com/office/drawing/2014/main" id="{DC8B3D1E-DC16-09CE-A53E-4F55D54C84D1}"/>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TextBox 18">
              <a:extLst>
                <a:ext uri="{FF2B5EF4-FFF2-40B4-BE49-F238E27FC236}">
                  <a16:creationId xmlns:a16="http://schemas.microsoft.com/office/drawing/2014/main" id="{4E090B53-25DA-6BA2-9291-90FA48FA5A07}"/>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p>
          </p:txBody>
        </p:sp>
      </p:grpSp>
      <p:sp>
        <p:nvSpPr>
          <p:cNvPr id="20" name="TextBox 19">
            <a:extLst>
              <a:ext uri="{FF2B5EF4-FFF2-40B4-BE49-F238E27FC236}">
                <a16:creationId xmlns:a16="http://schemas.microsoft.com/office/drawing/2014/main" id="{8ACCAC68-CB32-CC51-5F4A-42085812BFE2}"/>
              </a:ext>
            </a:extLst>
          </p:cNvPr>
          <p:cNvSpPr txBox="1"/>
          <p:nvPr/>
        </p:nvSpPr>
        <p:spPr>
          <a:xfrm>
            <a:off x="2104797" y="1320409"/>
            <a:ext cx="1343408" cy="276999"/>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a:ea typeface="Calibri"/>
                <a:cs typeface="Calibri"/>
                <a:sym typeface="Calibri"/>
              </a:rPr>
              <a:t>שחקו עם הסימולטור</a:t>
            </a:r>
          </a:p>
        </p:txBody>
      </p:sp>
      <p:grpSp>
        <p:nvGrpSpPr>
          <p:cNvPr id="21" name="Group 20">
            <a:extLst>
              <a:ext uri="{FF2B5EF4-FFF2-40B4-BE49-F238E27FC236}">
                <a16:creationId xmlns:a16="http://schemas.microsoft.com/office/drawing/2014/main" id="{EEB3E08E-262A-3C3F-8579-E5878322676F}"/>
              </a:ext>
            </a:extLst>
          </p:cNvPr>
          <p:cNvGrpSpPr/>
          <p:nvPr/>
        </p:nvGrpSpPr>
        <p:grpSpPr>
          <a:xfrm>
            <a:off x="1546214" y="1298328"/>
            <a:ext cx="307879" cy="309083"/>
            <a:chOff x="4189461" y="2606194"/>
            <a:chExt cx="307879" cy="309083"/>
          </a:xfrm>
        </p:grpSpPr>
        <p:sp>
          <p:nvSpPr>
            <p:cNvPr id="22" name="Oval 21">
              <a:extLst>
                <a:ext uri="{FF2B5EF4-FFF2-40B4-BE49-F238E27FC236}">
                  <a16:creationId xmlns:a16="http://schemas.microsoft.com/office/drawing/2014/main" id="{7F2AE46B-E43F-1E9C-F4B8-E72D968CA9F0}"/>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8FAEC36F-F36E-DAF7-4638-86548CA1DCC6}"/>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4</a:t>
              </a:r>
            </a:p>
          </p:txBody>
        </p:sp>
      </p:grpSp>
      <p:sp>
        <p:nvSpPr>
          <p:cNvPr id="24" name="TextBox 23">
            <a:extLst>
              <a:ext uri="{FF2B5EF4-FFF2-40B4-BE49-F238E27FC236}">
                <a16:creationId xmlns:a16="http://schemas.microsoft.com/office/drawing/2014/main" id="{F360F08F-E0F7-734E-876B-7991384AFC83}"/>
              </a:ext>
            </a:extLst>
          </p:cNvPr>
          <p:cNvSpPr txBox="1"/>
          <p:nvPr/>
        </p:nvSpPr>
        <p:spPr>
          <a:xfrm>
            <a:off x="178835" y="1320409"/>
            <a:ext cx="1343408" cy="276999"/>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a:ea typeface="Calibri"/>
                <a:cs typeface="Calibri"/>
                <a:sym typeface="Calibri"/>
              </a:rPr>
              <a:t>ענו על השאלות</a:t>
            </a:r>
          </a:p>
        </p:txBody>
      </p:sp>
      <p:sp>
        <p:nvSpPr>
          <p:cNvPr id="25" name="Google Shape;258;p35">
            <a:extLst>
              <a:ext uri="{FF2B5EF4-FFF2-40B4-BE49-F238E27FC236}">
                <a16:creationId xmlns:a16="http://schemas.microsoft.com/office/drawing/2014/main" id="{78E06027-CDFC-2BA0-DF9D-69BA682F05BC}"/>
              </a:ext>
            </a:extLst>
          </p:cNvPr>
          <p:cNvSpPr txBox="1"/>
          <p:nvPr/>
        </p:nvSpPr>
        <p:spPr>
          <a:xfrm>
            <a:off x="6277708" y="1767256"/>
            <a:ext cx="2507517" cy="1468270"/>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7" name="TextBox 26">
            <a:extLst>
              <a:ext uri="{FF2B5EF4-FFF2-40B4-BE49-F238E27FC236}">
                <a16:creationId xmlns:a16="http://schemas.microsoft.com/office/drawing/2014/main" id="{432C1E20-D37D-995B-BCDF-00173FCBD761}"/>
              </a:ext>
            </a:extLst>
          </p:cNvPr>
          <p:cNvSpPr txBox="1"/>
          <p:nvPr/>
        </p:nvSpPr>
        <p:spPr>
          <a:xfrm>
            <a:off x="6348045" y="1833268"/>
            <a:ext cx="2413489" cy="461665"/>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panose="020F0502020204030204" pitchFamily="34" charset="0"/>
                <a:ea typeface="Calibri"/>
                <a:cs typeface="Calibri" panose="020F0502020204030204" pitchFamily="34" charset="0"/>
                <a:sym typeface="Calibri"/>
              </a:rPr>
              <a:t>א. כיצד מספר הנוסעים ברכב פרטי משפיע על זיהום האוויר?</a:t>
            </a:r>
            <a:endParaRPr lang="he-IL" sz="1200" dirty="0">
              <a:latin typeface="Calibri" panose="020F0502020204030204" pitchFamily="34" charset="0"/>
              <a:ea typeface="Calibri"/>
              <a:cs typeface="Calibri" panose="020F0502020204030204" pitchFamily="34" charset="0"/>
              <a:sym typeface="Calibri"/>
            </a:endParaRPr>
          </a:p>
        </p:txBody>
      </p:sp>
      <p:sp>
        <p:nvSpPr>
          <p:cNvPr id="29" name="TextBox 28">
            <a:extLst>
              <a:ext uri="{FF2B5EF4-FFF2-40B4-BE49-F238E27FC236}">
                <a16:creationId xmlns:a16="http://schemas.microsoft.com/office/drawing/2014/main" id="{355915FF-F070-BB58-994C-BF1EBD6F973C}"/>
              </a:ext>
            </a:extLst>
          </p:cNvPr>
          <p:cNvSpPr txBox="1"/>
          <p:nvPr/>
        </p:nvSpPr>
        <p:spPr>
          <a:xfrm>
            <a:off x="3323493" y="1816703"/>
            <a:ext cx="2778369" cy="461665"/>
          </a:xfrm>
          <a:prstGeom prst="rect">
            <a:avLst/>
          </a:prstGeom>
          <a:noFill/>
        </p:spPr>
        <p:txBody>
          <a:bodyPr wrap="square">
            <a:spAutoFit/>
          </a:bodyPr>
          <a:lstStyle/>
          <a:p>
            <a:pPr algn="r" rtl="1"/>
            <a:r>
              <a:rPr lang="he-IL" sz="1200" dirty="0">
                <a:solidFill>
                  <a:schemeClr val="dk1"/>
                </a:solidFill>
                <a:latin typeface="Calibri" panose="020F0502020204030204" pitchFamily="34" charset="0"/>
                <a:cs typeface="Calibri" panose="020F0502020204030204" pitchFamily="34" charset="0"/>
                <a:sym typeface="Calibri"/>
              </a:rPr>
              <a:t>ב. כיצד אחוז הנוסעים בתחבורה הציבורית משפיע על זיהום האוויר?</a:t>
            </a:r>
          </a:p>
        </p:txBody>
      </p:sp>
      <p:sp>
        <p:nvSpPr>
          <p:cNvPr id="31" name="TextBox 30">
            <a:extLst>
              <a:ext uri="{FF2B5EF4-FFF2-40B4-BE49-F238E27FC236}">
                <a16:creationId xmlns:a16="http://schemas.microsoft.com/office/drawing/2014/main" id="{5E3C2669-1C16-A40B-7546-52CC2371E528}"/>
              </a:ext>
            </a:extLst>
          </p:cNvPr>
          <p:cNvSpPr txBox="1"/>
          <p:nvPr/>
        </p:nvSpPr>
        <p:spPr>
          <a:xfrm>
            <a:off x="357576" y="1816703"/>
            <a:ext cx="2790072" cy="646331"/>
          </a:xfrm>
          <a:prstGeom prst="rect">
            <a:avLst/>
          </a:prstGeom>
          <a:noFill/>
        </p:spPr>
        <p:txBody>
          <a:bodyPr wrap="square">
            <a:spAutoFit/>
          </a:bodyPr>
          <a:lstStyle/>
          <a:p>
            <a:pPr algn="r" rtl="1"/>
            <a:r>
              <a:rPr lang="he-IL" sz="1200" dirty="0">
                <a:solidFill>
                  <a:schemeClr val="dk1"/>
                </a:solidFill>
                <a:latin typeface="Calibri" panose="020F0502020204030204" pitchFamily="34" charset="0"/>
                <a:cs typeface="Calibri" panose="020F0502020204030204" pitchFamily="34" charset="0"/>
                <a:sym typeface="Calibri"/>
              </a:rPr>
              <a:t>ג. נסו למצוא מצב שבו זיהום האוויר בינוני ותארו כמה אחוז נוסעים בתחבורה בציבורית וכמה נוסעים יש בכל רכב פרטי?</a:t>
            </a:r>
          </a:p>
        </p:txBody>
      </p:sp>
      <p:sp>
        <p:nvSpPr>
          <p:cNvPr id="37" name="TextBox 36">
            <a:extLst>
              <a:ext uri="{FF2B5EF4-FFF2-40B4-BE49-F238E27FC236}">
                <a16:creationId xmlns:a16="http://schemas.microsoft.com/office/drawing/2014/main" id="{C5F94FEF-AACC-3E36-C567-A14E19A576B5}"/>
              </a:ext>
            </a:extLst>
          </p:cNvPr>
          <p:cNvSpPr txBox="1"/>
          <p:nvPr/>
        </p:nvSpPr>
        <p:spPr>
          <a:xfrm>
            <a:off x="1332230" y="3413620"/>
            <a:ext cx="7399244" cy="276999"/>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panose="020F0502020204030204" pitchFamily="34" charset="0"/>
                <a:ea typeface="Calibri"/>
                <a:cs typeface="Calibri" panose="020F0502020204030204" pitchFamily="34" charset="0"/>
                <a:sym typeface="Calibri"/>
              </a:rPr>
              <a:t>עברו לעמוד 2 בסימולציה והשתתפו </a:t>
            </a:r>
            <a:r>
              <a:rPr lang="he-IL" sz="1200" dirty="0" err="1">
                <a:solidFill>
                  <a:schemeClr val="dk1"/>
                </a:solidFill>
                <a:latin typeface="Calibri" panose="020F0502020204030204" pitchFamily="34" charset="0"/>
                <a:ea typeface="Calibri"/>
                <a:cs typeface="Calibri" panose="020F0502020204030204" pitchFamily="34" charset="0"/>
                <a:sym typeface="Calibri"/>
              </a:rPr>
              <a:t>בויכוח</a:t>
            </a:r>
            <a:r>
              <a:rPr lang="he-IL" sz="1200" dirty="0">
                <a:solidFill>
                  <a:schemeClr val="dk1"/>
                </a:solidFill>
                <a:latin typeface="Calibri" panose="020F0502020204030204" pitchFamily="34" charset="0"/>
                <a:ea typeface="Calibri"/>
                <a:cs typeface="Calibri" panose="020F0502020204030204" pitchFamily="34" charset="0"/>
                <a:sym typeface="Calibri"/>
              </a:rPr>
              <a:t> שבין אתי ונורית. האם אחת מהן הצליחה לשכנע אתכם? אם כן, מי? הסבירו מדוע.</a:t>
            </a:r>
          </a:p>
        </p:txBody>
      </p:sp>
      <p:sp>
        <p:nvSpPr>
          <p:cNvPr id="39" name="TextBox 38">
            <a:extLst>
              <a:ext uri="{FF2B5EF4-FFF2-40B4-BE49-F238E27FC236}">
                <a16:creationId xmlns:a16="http://schemas.microsoft.com/office/drawing/2014/main" id="{6DE63854-4AB1-0DDD-1A37-BB77C6C70552}"/>
              </a:ext>
            </a:extLst>
          </p:cNvPr>
          <p:cNvSpPr txBox="1"/>
          <p:nvPr/>
        </p:nvSpPr>
        <p:spPr>
          <a:xfrm>
            <a:off x="2839111" y="4310145"/>
            <a:ext cx="5895242" cy="276999"/>
          </a:xfrm>
          <a:prstGeom prst="rect">
            <a:avLst/>
          </a:prstGeom>
          <a:noFill/>
        </p:spPr>
        <p:txBody>
          <a:bodyPr wrap="square">
            <a:spAutoFit/>
          </a:bodyPr>
          <a:lstStyle/>
          <a:p>
            <a:pPr marL="0" lvl="0" indent="0" algn="r" rtl="1">
              <a:spcBef>
                <a:spcPts val="0"/>
              </a:spcBef>
              <a:spcAft>
                <a:spcPts val="0"/>
              </a:spcAft>
              <a:buNone/>
            </a:pPr>
            <a:r>
              <a:rPr lang="he-IL" sz="1200" dirty="0">
                <a:latin typeface="Calibri" panose="020F0502020204030204" pitchFamily="34" charset="0"/>
                <a:ea typeface="Calibri"/>
                <a:cs typeface="Calibri" panose="020F0502020204030204" pitchFamily="34" charset="0"/>
                <a:sym typeface="Calibri"/>
              </a:rPr>
              <a:t>הסבירו איך נסיעה בתחבורה ציבורית (למשל באוטובוס) מפחיתה את זיהום האוויר?</a:t>
            </a:r>
          </a:p>
        </p:txBody>
      </p:sp>
      <p:pic>
        <p:nvPicPr>
          <p:cNvPr id="43" name="Picture 42" descr="A group of cars with wheels&#10;&#10;Description automatically generated">
            <a:extLst>
              <a:ext uri="{FF2B5EF4-FFF2-40B4-BE49-F238E27FC236}">
                <a16:creationId xmlns:a16="http://schemas.microsoft.com/office/drawing/2014/main" id="{D771D6EA-6D34-36C5-77F6-6DC076C3E49F}"/>
              </a:ext>
            </a:extLst>
          </p:cNvPr>
          <p:cNvPicPr>
            <a:picLocks noChangeAspect="1"/>
          </p:cNvPicPr>
          <p:nvPr/>
        </p:nvPicPr>
        <p:blipFill rotWithShape="1">
          <a:blip r:embed="rId4"/>
          <a:srcRect l="33371" t="49972" r="32806"/>
          <a:stretch/>
        </p:blipFill>
        <p:spPr>
          <a:xfrm flipH="1">
            <a:off x="3946793" y="492155"/>
            <a:ext cx="1087154" cy="708992"/>
          </a:xfrm>
          <a:prstGeom prst="rect">
            <a:avLst/>
          </a:prstGeom>
        </p:spPr>
      </p:pic>
      <p:sp>
        <p:nvSpPr>
          <p:cNvPr id="44" name="Google Shape;208;p32">
            <a:extLst>
              <a:ext uri="{FF2B5EF4-FFF2-40B4-BE49-F238E27FC236}">
                <a16:creationId xmlns:a16="http://schemas.microsoft.com/office/drawing/2014/main" id="{1D05D2AD-2FE0-842C-4809-2EB99D93CF10}"/>
              </a:ext>
            </a:extLst>
          </p:cNvPr>
          <p:cNvSpPr/>
          <p:nvPr/>
        </p:nvSpPr>
        <p:spPr>
          <a:xfrm rot="-2191115">
            <a:off x="4807311" y="195817"/>
            <a:ext cx="652154" cy="357157"/>
          </a:xfrm>
          <a:prstGeom prst="cloud">
            <a:avLst/>
          </a:prstGeom>
          <a:solidFill>
            <a:srgbClr val="0A6E8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w-IL" sz="900" b="1" i="0" u="none" strike="noStrike" cap="none" dirty="0">
                <a:solidFill>
                  <a:schemeClr val="lt1"/>
                </a:solidFill>
                <a:latin typeface="Arial"/>
                <a:ea typeface="Arial"/>
                <a:cs typeface="Arial"/>
                <a:sym typeface="Arial"/>
              </a:rPr>
              <a:t>CO2</a:t>
            </a:r>
            <a:endParaRPr sz="900" b="1" i="0" u="none" strike="noStrike" cap="none" dirty="0">
              <a:solidFill>
                <a:schemeClr val="lt1"/>
              </a:solidFill>
              <a:latin typeface="Arial"/>
              <a:ea typeface="Arial"/>
              <a:cs typeface="Arial"/>
              <a:sym typeface="Arial"/>
            </a:endParaRPr>
          </a:p>
        </p:txBody>
      </p:sp>
      <p:pic>
        <p:nvPicPr>
          <p:cNvPr id="45" name="Picture 44" descr="A group of cars with wheels&#10;&#10;Description automatically generated">
            <a:extLst>
              <a:ext uri="{FF2B5EF4-FFF2-40B4-BE49-F238E27FC236}">
                <a16:creationId xmlns:a16="http://schemas.microsoft.com/office/drawing/2014/main" id="{8B537B56-9A60-00C9-0895-59361B71E036}"/>
              </a:ext>
            </a:extLst>
          </p:cNvPr>
          <p:cNvPicPr>
            <a:picLocks noChangeAspect="1"/>
          </p:cNvPicPr>
          <p:nvPr/>
        </p:nvPicPr>
        <p:blipFill rotWithShape="1">
          <a:blip r:embed="rId4"/>
          <a:srcRect l="34199" t="4720" r="31978" b="45252"/>
          <a:stretch/>
        </p:blipFill>
        <p:spPr>
          <a:xfrm flipH="1">
            <a:off x="2102505" y="192318"/>
            <a:ext cx="1560400" cy="1017621"/>
          </a:xfrm>
          <a:prstGeom prst="rect">
            <a:avLst/>
          </a:prstGeom>
        </p:spPr>
      </p:pic>
      <p:sp>
        <p:nvSpPr>
          <p:cNvPr id="46" name="מלבן מעוגל 10">
            <a:extLst>
              <a:ext uri="{FF2B5EF4-FFF2-40B4-BE49-F238E27FC236}">
                <a16:creationId xmlns:a16="http://schemas.microsoft.com/office/drawing/2014/main" id="{64F6D98F-1447-6192-D1C5-D27850BD65A7}"/>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6"/>
        <p:cNvGrpSpPr/>
        <p:nvPr/>
      </p:nvGrpSpPr>
      <p:grpSpPr>
        <a:xfrm>
          <a:off x="0" y="0"/>
          <a:ext cx="0" cy="0"/>
          <a:chOff x="0" y="0"/>
          <a:chExt cx="0" cy="0"/>
        </a:xfrm>
      </p:grpSpPr>
      <p:pic>
        <p:nvPicPr>
          <p:cNvPr id="307" name="Google Shape;307;p39" descr="רק השנה נהרגו 7 מיליון בני אדם מזיהום אוויר. האם מדינות העולם עושות מספיק כדי להיאבק בתופעה? כתבתו של איתמר מאירי, מתוך חדשות הערב 13.12.18&#10;&#10;• להרשמה לערוץ היוטיוב של כאן חדשות ◄ https://goo.gl/oVdgEa&#10;&#10;• לכל מה שמעניין בכאן חדשות - בואו לאינסטגרם שלנו ◄ http://bit.ly/2IA8pcH&#10;&#10;• עקבו אחרינו בטוויטר ◄ https://twitter.com/kann_news&#10;&#10;• כאן חדשות בפייסבוק ◄ https://www.facebook.com/kan.news&#10;&#10;• לאתר כאן הרישמי ◄ http://www.kan.org.il/" title="איך אפשר להציל מיליוני בני אדם ברחבי העולם ממגפת זיהום האוויר?">
            <a:hlinkClick r:id="rId3"/>
          </p:cNvPr>
          <p:cNvPicPr preferRelativeResize="0"/>
          <p:nvPr/>
        </p:nvPicPr>
        <p:blipFill rotWithShape="1">
          <a:blip r:embed="rId4">
            <a:alphaModFix/>
          </a:blip>
          <a:srcRect t="13373" b="13090"/>
          <a:stretch/>
        </p:blipFill>
        <p:spPr>
          <a:xfrm>
            <a:off x="4967636" y="1365955"/>
            <a:ext cx="3800655" cy="2096129"/>
          </a:xfrm>
          <a:prstGeom prst="rect">
            <a:avLst/>
          </a:prstGeom>
          <a:noFill/>
          <a:ln>
            <a:noFill/>
          </a:ln>
        </p:spPr>
      </p:pic>
      <p:sp>
        <p:nvSpPr>
          <p:cNvPr id="308" name="Google Shape;308;p39"/>
          <p:cNvSpPr txBox="1"/>
          <p:nvPr/>
        </p:nvSpPr>
        <p:spPr>
          <a:xfrm>
            <a:off x="3699001" y="717220"/>
            <a:ext cx="51924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sz="2300" b="1" dirty="0">
                <a:solidFill>
                  <a:schemeClr val="bg1"/>
                </a:solidFill>
                <a:latin typeface="Calibri"/>
                <a:ea typeface="Calibri"/>
                <a:cs typeface="Calibri"/>
                <a:sym typeface="Calibri"/>
              </a:rPr>
              <a:t>איך מתמודדים עם זיהום אוויר?</a:t>
            </a:r>
            <a:r>
              <a:rPr lang="iw-IL" sz="2300" dirty="0">
                <a:solidFill>
                  <a:schemeClr val="bg1"/>
                </a:solidFill>
                <a:latin typeface="Calibri"/>
                <a:ea typeface="Calibri"/>
                <a:cs typeface="Calibri"/>
                <a:sym typeface="Calibri"/>
              </a:rPr>
              <a:t> </a:t>
            </a:r>
            <a:endParaRPr sz="2300" dirty="0">
              <a:solidFill>
                <a:schemeClr val="bg1"/>
              </a:solidFill>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5BF38D89-38AD-7DE3-0E06-A9DFCB2AC0C7}"/>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7</a:t>
            </a:r>
            <a:endParaRPr lang="en-US" sz="1200" dirty="0">
              <a:solidFill>
                <a:schemeClr val="tx1"/>
              </a:solidFill>
              <a:latin typeface="Calibri" panose="020F0502020204030204" pitchFamily="34" charset="0"/>
              <a:cs typeface="Calibri" panose="020F0502020204030204" pitchFamily="34" charset="0"/>
            </a:endParaRPr>
          </a:p>
        </p:txBody>
      </p:sp>
      <p:sp>
        <p:nvSpPr>
          <p:cNvPr id="6" name="TextBox 5">
            <a:hlinkClick r:id="rId5"/>
            <a:extLst>
              <a:ext uri="{FF2B5EF4-FFF2-40B4-BE49-F238E27FC236}">
                <a16:creationId xmlns:a16="http://schemas.microsoft.com/office/drawing/2014/main" id="{2EBC84A7-97A2-C85E-C1DE-D7A39A2097B8}"/>
              </a:ext>
            </a:extLst>
          </p:cNvPr>
          <p:cNvSpPr txBox="1"/>
          <p:nvPr/>
        </p:nvSpPr>
        <p:spPr>
          <a:xfrm>
            <a:off x="4888523" y="3556719"/>
            <a:ext cx="4002878" cy="461665"/>
          </a:xfrm>
          <a:prstGeom prst="rect">
            <a:avLst/>
          </a:prstGeom>
          <a:noFill/>
        </p:spPr>
        <p:txBody>
          <a:bodyPr wrap="square">
            <a:spAutoFit/>
          </a:bodyPr>
          <a:lstStyle/>
          <a:p>
            <a:pPr algn="r" rtl="1"/>
            <a:r>
              <a:rPr lang="he-IL" sz="1200" dirty="0">
                <a:solidFill>
                  <a:srgbClr val="0F0F0F"/>
                </a:solidFill>
                <a:effectLst/>
                <a:latin typeface="Calibri" panose="020F0502020204030204" pitchFamily="34" charset="0"/>
                <a:cs typeface="Calibri" panose="020F0502020204030204" pitchFamily="34" charset="0"/>
                <a:hlinkClick r:id="rId5"/>
              </a:rPr>
              <a:t>איך אפשר להציל מיליוני בני אדם ברחבי העולם ממגפת </a:t>
            </a:r>
            <a:br>
              <a:rPr lang="en-US" sz="1200" dirty="0">
                <a:solidFill>
                  <a:srgbClr val="0F0F0F"/>
                </a:solidFill>
                <a:effectLst/>
                <a:latin typeface="Calibri" panose="020F0502020204030204" pitchFamily="34" charset="0"/>
                <a:cs typeface="Calibri" panose="020F0502020204030204" pitchFamily="34" charset="0"/>
                <a:hlinkClick r:id="rId5"/>
              </a:rPr>
            </a:br>
            <a:r>
              <a:rPr lang="he-IL" sz="1200" dirty="0">
                <a:solidFill>
                  <a:srgbClr val="0F0F0F"/>
                </a:solidFill>
                <a:effectLst/>
                <a:latin typeface="Calibri" panose="020F0502020204030204" pitchFamily="34" charset="0"/>
                <a:cs typeface="Calibri" panose="020F0502020204030204" pitchFamily="34" charset="0"/>
                <a:hlinkClick r:id="rId5"/>
              </a:rPr>
              <a:t>זיהום האוויר?</a:t>
            </a:r>
            <a:endParaRPr lang="en-IL" sz="12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09C7545B-D9B5-08AB-1189-1A4424CA957B}"/>
              </a:ext>
            </a:extLst>
          </p:cNvPr>
          <p:cNvGrpSpPr/>
          <p:nvPr/>
        </p:nvGrpSpPr>
        <p:grpSpPr>
          <a:xfrm>
            <a:off x="6583581" y="2098846"/>
            <a:ext cx="612762" cy="612762"/>
            <a:chOff x="6708531" y="3023856"/>
            <a:chExt cx="741442" cy="741442"/>
          </a:xfrm>
        </p:grpSpPr>
        <p:sp>
          <p:nvSpPr>
            <p:cNvPr id="8" name="Oval 7">
              <a:hlinkClick r:id="rId6"/>
              <a:extLst>
                <a:ext uri="{FF2B5EF4-FFF2-40B4-BE49-F238E27FC236}">
                  <a16:creationId xmlns:a16="http://schemas.microsoft.com/office/drawing/2014/main" id="{A930D458-A962-B14B-9B62-C864786AB8C5}"/>
                </a:ext>
              </a:extLst>
            </p:cNvPr>
            <p:cNvSpPr/>
            <p:nvPr/>
          </p:nvSpPr>
          <p:spPr>
            <a:xfrm>
              <a:off x="6708531" y="3023856"/>
              <a:ext cx="741442" cy="741442"/>
            </a:xfrm>
            <a:prstGeom prst="ellipse">
              <a:avLst/>
            </a:prstGeom>
            <a:solidFill>
              <a:schemeClr val="accent3"/>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IL"/>
            </a:p>
          </p:txBody>
        </p:sp>
        <p:sp>
          <p:nvSpPr>
            <p:cNvPr id="9" name="Triangle 8">
              <a:hlinkClick r:id="rId6"/>
              <a:extLst>
                <a:ext uri="{FF2B5EF4-FFF2-40B4-BE49-F238E27FC236}">
                  <a16:creationId xmlns:a16="http://schemas.microsoft.com/office/drawing/2014/main" id="{9E9B9909-9997-77F5-D7C5-4F3767D179F9}"/>
                </a:ext>
              </a:extLst>
            </p:cNvPr>
            <p:cNvSpPr/>
            <p:nvPr/>
          </p:nvSpPr>
          <p:spPr>
            <a:xfrm rot="16200000">
              <a:off x="6943017" y="3313885"/>
              <a:ext cx="187204" cy="161383"/>
            </a:xfrm>
            <a:prstGeom prst="triangle">
              <a:avLst/>
            </a:prstGeom>
            <a:solidFill>
              <a:schemeClr val="accent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IL"/>
            </a:p>
          </p:txBody>
        </p:sp>
      </p:grpSp>
      <p:sp>
        <p:nvSpPr>
          <p:cNvPr id="10" name="מלבן מעוגל 10">
            <a:extLst>
              <a:ext uri="{FF2B5EF4-FFF2-40B4-BE49-F238E27FC236}">
                <a16:creationId xmlns:a16="http://schemas.microsoft.com/office/drawing/2014/main" id="{EEB730E5-CA05-8CFE-A423-37E8173E8BF2}"/>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
        <p:nvSpPr>
          <p:cNvPr id="11" name="Google Shape;258;p35">
            <a:extLst>
              <a:ext uri="{FF2B5EF4-FFF2-40B4-BE49-F238E27FC236}">
                <a16:creationId xmlns:a16="http://schemas.microsoft.com/office/drawing/2014/main" id="{646C9147-2AB0-EC5F-EA83-B63E9D17365C}"/>
              </a:ext>
            </a:extLst>
          </p:cNvPr>
          <p:cNvSpPr txBox="1"/>
          <p:nvPr/>
        </p:nvSpPr>
        <p:spPr>
          <a:xfrm>
            <a:off x="375709" y="1365954"/>
            <a:ext cx="4350317" cy="2397153"/>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3" name="TextBox 12">
            <a:extLst>
              <a:ext uri="{FF2B5EF4-FFF2-40B4-BE49-F238E27FC236}">
                <a16:creationId xmlns:a16="http://schemas.microsoft.com/office/drawing/2014/main" id="{CC1415AE-A3F1-8A51-2FB4-67E652C46015}"/>
              </a:ext>
            </a:extLst>
          </p:cNvPr>
          <p:cNvSpPr txBox="1"/>
          <p:nvPr/>
        </p:nvSpPr>
        <p:spPr>
          <a:xfrm>
            <a:off x="358774" y="1436396"/>
            <a:ext cx="4305707" cy="292388"/>
          </a:xfrm>
          <a:prstGeom prst="rect">
            <a:avLst/>
          </a:prstGeom>
          <a:noFill/>
        </p:spPr>
        <p:txBody>
          <a:bodyPr wrap="square">
            <a:spAutoFit/>
          </a:bodyPr>
          <a:lstStyle/>
          <a:p>
            <a:pPr marL="0" lvl="0" indent="0" algn="r" rtl="1">
              <a:spcBef>
                <a:spcPts val="0"/>
              </a:spcBef>
              <a:spcAft>
                <a:spcPts val="0"/>
              </a:spcAft>
              <a:buNone/>
            </a:pPr>
            <a:r>
              <a:rPr lang="he-IL" sz="1300" dirty="0">
                <a:latin typeface="Calibri"/>
                <a:ea typeface="Calibri"/>
                <a:cs typeface="Calibri"/>
                <a:sym typeface="Calibri"/>
              </a:rPr>
              <a:t>צפו בסרטון וכתבו שלוש דרכים להתמודדות עם זיהום אוויר</a:t>
            </a:r>
          </a:p>
        </p:txBody>
      </p:sp>
      <p:grpSp>
        <p:nvGrpSpPr>
          <p:cNvPr id="14" name="Group 13">
            <a:extLst>
              <a:ext uri="{FF2B5EF4-FFF2-40B4-BE49-F238E27FC236}">
                <a16:creationId xmlns:a16="http://schemas.microsoft.com/office/drawing/2014/main" id="{FF2BEB18-29D7-1AD1-2539-FB5B6E8B187A}"/>
              </a:ext>
            </a:extLst>
          </p:cNvPr>
          <p:cNvGrpSpPr/>
          <p:nvPr/>
        </p:nvGrpSpPr>
        <p:grpSpPr>
          <a:xfrm>
            <a:off x="4264121" y="1741742"/>
            <a:ext cx="307879" cy="309083"/>
            <a:chOff x="4189461" y="2606194"/>
            <a:chExt cx="307879" cy="309083"/>
          </a:xfrm>
        </p:grpSpPr>
        <p:sp>
          <p:nvSpPr>
            <p:cNvPr id="15" name="Oval 14">
              <a:extLst>
                <a:ext uri="{FF2B5EF4-FFF2-40B4-BE49-F238E27FC236}">
                  <a16:creationId xmlns:a16="http://schemas.microsoft.com/office/drawing/2014/main" id="{9955FD87-C768-58C1-821C-D8FD3F1A702F}"/>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A15A7EB2-4E92-AA52-BB4F-58749B0C2ABB}"/>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p>
          </p:txBody>
        </p:sp>
      </p:grpSp>
      <p:grpSp>
        <p:nvGrpSpPr>
          <p:cNvPr id="18" name="Group 17">
            <a:extLst>
              <a:ext uri="{FF2B5EF4-FFF2-40B4-BE49-F238E27FC236}">
                <a16:creationId xmlns:a16="http://schemas.microsoft.com/office/drawing/2014/main" id="{1BD17EAF-7916-F017-DC80-2DE2E3CA7F32}"/>
              </a:ext>
            </a:extLst>
          </p:cNvPr>
          <p:cNvGrpSpPr/>
          <p:nvPr/>
        </p:nvGrpSpPr>
        <p:grpSpPr>
          <a:xfrm>
            <a:off x="4264121" y="2427542"/>
            <a:ext cx="307879" cy="309083"/>
            <a:chOff x="4189461" y="2606194"/>
            <a:chExt cx="307879" cy="309083"/>
          </a:xfrm>
        </p:grpSpPr>
        <p:sp>
          <p:nvSpPr>
            <p:cNvPr id="19" name="Oval 18">
              <a:extLst>
                <a:ext uri="{FF2B5EF4-FFF2-40B4-BE49-F238E27FC236}">
                  <a16:creationId xmlns:a16="http://schemas.microsoft.com/office/drawing/2014/main" id="{964C4C61-69F7-EB37-0B6F-BB1D77C6F230}"/>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EEA5BED7-E4E4-BC6E-AFF1-55147D8CFA84}"/>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p>
          </p:txBody>
        </p:sp>
      </p:grpSp>
      <p:grpSp>
        <p:nvGrpSpPr>
          <p:cNvPr id="21" name="Group 20">
            <a:extLst>
              <a:ext uri="{FF2B5EF4-FFF2-40B4-BE49-F238E27FC236}">
                <a16:creationId xmlns:a16="http://schemas.microsoft.com/office/drawing/2014/main" id="{479270B7-DCCA-F3BA-B900-D3A7E9FE934C}"/>
              </a:ext>
            </a:extLst>
          </p:cNvPr>
          <p:cNvGrpSpPr/>
          <p:nvPr/>
        </p:nvGrpSpPr>
        <p:grpSpPr>
          <a:xfrm>
            <a:off x="4264121" y="3130926"/>
            <a:ext cx="307879" cy="309083"/>
            <a:chOff x="4189461" y="2606194"/>
            <a:chExt cx="307879" cy="309083"/>
          </a:xfrm>
        </p:grpSpPr>
        <p:sp>
          <p:nvSpPr>
            <p:cNvPr id="22" name="Oval 21">
              <a:extLst>
                <a:ext uri="{FF2B5EF4-FFF2-40B4-BE49-F238E27FC236}">
                  <a16:creationId xmlns:a16="http://schemas.microsoft.com/office/drawing/2014/main" id="{28D340F8-39CE-C503-8119-0737370E0307}"/>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C79AB803-4FE3-D857-DF9C-F76C24866E30}"/>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p>
          </p:txBody>
        </p:sp>
      </p:grpSp>
      <p:pic>
        <p:nvPicPr>
          <p:cNvPr id="25"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9C9740BC-AB06-6D0A-638A-5E6EDAD47B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806326" y="4325816"/>
            <a:ext cx="606675" cy="60667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מחבר ישר 18">
            <a:extLst>
              <a:ext uri="{FF2B5EF4-FFF2-40B4-BE49-F238E27FC236}">
                <a16:creationId xmlns:a16="http://schemas.microsoft.com/office/drawing/2014/main" id="{C207F5A1-DCA7-66C6-BA7F-12E69825AABC}"/>
              </a:ext>
            </a:extLst>
          </p:cNvPr>
          <p:cNvCxnSpPr>
            <a:cxnSpLocks/>
          </p:cNvCxnSpPr>
          <p:nvPr/>
        </p:nvCxnSpPr>
        <p:spPr>
          <a:xfrm flipH="1">
            <a:off x="1644162" y="4859357"/>
            <a:ext cx="712412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9" name="Picture 28" descr="A group of cars with wheels&#10;&#10;Description automatically generated">
            <a:extLst>
              <a:ext uri="{FF2B5EF4-FFF2-40B4-BE49-F238E27FC236}">
                <a16:creationId xmlns:a16="http://schemas.microsoft.com/office/drawing/2014/main" id="{9439BB25-1095-684E-5B9A-DF3C0D6507FA}"/>
              </a:ext>
            </a:extLst>
          </p:cNvPr>
          <p:cNvPicPr>
            <a:picLocks noChangeAspect="1"/>
          </p:cNvPicPr>
          <p:nvPr/>
        </p:nvPicPr>
        <p:blipFill rotWithShape="1">
          <a:blip r:embed="rId8"/>
          <a:srcRect l="34199" t="4720" r="31978" b="45252"/>
          <a:stretch/>
        </p:blipFill>
        <p:spPr>
          <a:xfrm flipH="1">
            <a:off x="2164844" y="4018384"/>
            <a:ext cx="1560400" cy="1017621"/>
          </a:xfrm>
          <a:prstGeom prst="rect">
            <a:avLst/>
          </a:prstGeom>
        </p:spPr>
      </p:pic>
      <p:pic>
        <p:nvPicPr>
          <p:cNvPr id="31" name="Picture 30" descr="A black background with a flower and leaves&#10;&#10;Description automatically generated">
            <a:extLst>
              <a:ext uri="{FF2B5EF4-FFF2-40B4-BE49-F238E27FC236}">
                <a16:creationId xmlns:a16="http://schemas.microsoft.com/office/drawing/2014/main" id="{695CEE72-C2B0-7303-3627-D80511EE0947}"/>
              </a:ext>
            </a:extLst>
          </p:cNvPr>
          <p:cNvPicPr>
            <a:picLocks noChangeAspect="1"/>
          </p:cNvPicPr>
          <p:nvPr/>
        </p:nvPicPr>
        <p:blipFill rotWithShape="1">
          <a:blip r:embed="rId9"/>
          <a:srcRect l="43012" t="36928" r="42419" b="37399"/>
          <a:stretch/>
        </p:blipFill>
        <p:spPr>
          <a:xfrm>
            <a:off x="3727495" y="4124269"/>
            <a:ext cx="807777" cy="800682"/>
          </a:xfrm>
          <a:prstGeom prst="rect">
            <a:avLst/>
          </a:prstGeom>
        </p:spPr>
      </p:pic>
      <p:pic>
        <p:nvPicPr>
          <p:cNvPr id="3" name="Picture 2">
            <a:extLst>
              <a:ext uri="{FF2B5EF4-FFF2-40B4-BE49-F238E27FC236}">
                <a16:creationId xmlns:a16="http://schemas.microsoft.com/office/drawing/2014/main" id="{3660AD6E-9BA9-FD14-F44A-199C853C40FE}"/>
              </a:ext>
            </a:extLst>
          </p:cNvPr>
          <p:cNvPicPr>
            <a:picLocks noChangeAspect="1"/>
          </p:cNvPicPr>
          <p:nvPr/>
        </p:nvPicPr>
        <p:blipFill>
          <a:blip r:embed="rId10"/>
          <a:srcRect/>
          <a:stretch/>
        </p:blipFill>
        <p:spPr>
          <a:xfrm>
            <a:off x="6768312" y="4083732"/>
            <a:ext cx="822334" cy="866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5"/>
        <p:cNvGrpSpPr/>
        <p:nvPr/>
      </p:nvGrpSpPr>
      <p:grpSpPr>
        <a:xfrm>
          <a:off x="0" y="0"/>
          <a:ext cx="0" cy="0"/>
          <a:chOff x="0" y="0"/>
          <a:chExt cx="0" cy="0"/>
        </a:xfrm>
      </p:grpSpPr>
      <p:sp>
        <p:nvSpPr>
          <p:cNvPr id="320" name="Google Shape;320;p40"/>
          <p:cNvSpPr txBox="1"/>
          <p:nvPr/>
        </p:nvSpPr>
        <p:spPr>
          <a:xfrm>
            <a:off x="6238989" y="711634"/>
            <a:ext cx="2637335" cy="825837"/>
          </a:xfrm>
          <a:prstGeom prst="rect">
            <a:avLst/>
          </a:prstGeom>
          <a:noFill/>
          <a:ln>
            <a:noFill/>
          </a:ln>
        </p:spPr>
        <p:txBody>
          <a:bodyPr spcFirstLastPara="1" wrap="square" lIns="91425" tIns="91425" rIns="91425" bIns="91425" anchor="t" anchorCtr="0">
            <a:spAutoFit/>
          </a:bodyPr>
          <a:lstStyle/>
          <a:p>
            <a:pPr marL="0" lvl="0" indent="0" algn="r" rtl="1">
              <a:lnSpc>
                <a:spcPts val="2500"/>
              </a:lnSpc>
              <a:spcBef>
                <a:spcPts val="0"/>
              </a:spcBef>
              <a:spcAft>
                <a:spcPts val="0"/>
              </a:spcAft>
              <a:buNone/>
            </a:pPr>
            <a:r>
              <a:rPr lang="iw-IL" sz="2300" b="1" dirty="0">
                <a:solidFill>
                  <a:schemeClr val="bg1"/>
                </a:solidFill>
                <a:latin typeface="Calibri"/>
                <a:ea typeface="Calibri"/>
                <a:cs typeface="Calibri"/>
                <a:sym typeface="Calibri"/>
              </a:rPr>
              <a:t>ירושלים מפחיתה את </a:t>
            </a:r>
            <a:br>
              <a:rPr lang="en-US" sz="2300" b="1" dirty="0">
                <a:solidFill>
                  <a:schemeClr val="bg1"/>
                </a:solidFill>
                <a:latin typeface="Calibri"/>
                <a:ea typeface="Calibri"/>
                <a:cs typeface="Calibri"/>
                <a:sym typeface="Calibri"/>
              </a:rPr>
            </a:br>
            <a:r>
              <a:rPr lang="iw-IL" sz="2300" b="1" dirty="0">
                <a:solidFill>
                  <a:schemeClr val="bg1"/>
                </a:solidFill>
                <a:latin typeface="Calibri"/>
                <a:ea typeface="Calibri"/>
                <a:cs typeface="Calibri"/>
                <a:sym typeface="Calibri"/>
              </a:rPr>
              <a:t>זיהום האוויר בעיר!</a:t>
            </a:r>
            <a:r>
              <a:rPr lang="iw-IL" sz="2300" dirty="0">
                <a:solidFill>
                  <a:schemeClr val="bg1"/>
                </a:solidFill>
              </a:rPr>
              <a:t> </a:t>
            </a:r>
            <a:endParaRPr sz="2300" dirty="0">
              <a:solidFill>
                <a:schemeClr val="bg1"/>
              </a:solidFill>
            </a:endParaRPr>
          </a:p>
        </p:txBody>
      </p:sp>
      <p:sp>
        <p:nvSpPr>
          <p:cNvPr id="322" name="Google Shape;322;p40"/>
          <p:cNvSpPr txBox="1"/>
          <p:nvPr/>
        </p:nvSpPr>
        <p:spPr>
          <a:xfrm>
            <a:off x="6104706" y="1533347"/>
            <a:ext cx="2771618" cy="221596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sz="1200" dirty="0">
                <a:solidFill>
                  <a:srgbClr val="272727"/>
                </a:solidFill>
                <a:latin typeface="Calibri"/>
                <a:ea typeface="Calibri"/>
                <a:cs typeface="Calibri"/>
                <a:sym typeface="Calibri"/>
              </a:rPr>
              <a:t>"בספטמבר 2020 החל השלב השני של תוכנית "אזור מופחת פליטות" (LEZ) </a:t>
            </a:r>
            <a:r>
              <a:rPr lang="iw-IL" sz="1200" b="1" dirty="0">
                <a:solidFill>
                  <a:srgbClr val="272727"/>
                </a:solidFill>
                <a:latin typeface="Calibri"/>
                <a:ea typeface="Calibri"/>
                <a:cs typeface="Calibri"/>
                <a:sym typeface="Calibri"/>
              </a:rPr>
              <a:t>בירושלים</a:t>
            </a:r>
            <a:r>
              <a:rPr lang="iw-IL" sz="1200" dirty="0">
                <a:solidFill>
                  <a:srgbClr val="272727"/>
                </a:solidFill>
                <a:latin typeface="Calibri"/>
                <a:ea typeface="Calibri"/>
                <a:cs typeface="Calibri"/>
                <a:sym typeface="Calibri"/>
              </a:rPr>
              <a:t>, ועיר הבירה תהפוך לעיר הראשונה בארץ האוסרת כניסת רכבי דיזל מזהמים לכל השטח המוניציפלי שלה – כפי שנקבע בתיקון לחוק העזר לירושלים </a:t>
            </a:r>
            <a:r>
              <a:rPr lang="en-US" sz="1200" dirty="0">
                <a:solidFill>
                  <a:srgbClr val="272727"/>
                </a:solidFill>
                <a:latin typeface="Calibri"/>
                <a:ea typeface="Calibri"/>
                <a:cs typeface="Calibri"/>
                <a:sym typeface="Calibri"/>
              </a:rPr>
              <a:t>)</a:t>
            </a:r>
            <a:r>
              <a:rPr lang="iw-IL" sz="1200" dirty="0">
                <a:solidFill>
                  <a:srgbClr val="272727"/>
                </a:solidFill>
                <a:latin typeface="Calibri"/>
                <a:ea typeface="Calibri"/>
                <a:cs typeface="Calibri"/>
                <a:sym typeface="Calibri"/>
              </a:rPr>
              <a:t>צמצום זיהום אוויר הנובע מתחבורה) (הוראת שעה</a:t>
            </a:r>
            <a:r>
              <a:rPr lang="en-US" sz="1200" dirty="0">
                <a:solidFill>
                  <a:srgbClr val="272727"/>
                </a:solidFill>
                <a:latin typeface="Calibri"/>
                <a:ea typeface="Calibri"/>
                <a:cs typeface="Calibri"/>
                <a:sym typeface="Calibri"/>
              </a:rPr>
              <a:t>(2018 </a:t>
            </a:r>
            <a:endParaRPr lang="he-IL" sz="1200" dirty="0">
              <a:solidFill>
                <a:srgbClr val="272727"/>
              </a:solidFill>
              <a:latin typeface="Calibri"/>
              <a:ea typeface="Calibri"/>
              <a:cs typeface="Calibri"/>
              <a:sym typeface="Calibri"/>
            </a:endParaRPr>
          </a:p>
          <a:p>
            <a:pPr marL="0" lvl="0" indent="0" algn="r" rtl="1">
              <a:spcBef>
                <a:spcPts val="0"/>
              </a:spcBef>
              <a:spcAft>
                <a:spcPts val="0"/>
              </a:spcAft>
              <a:buNone/>
            </a:pPr>
            <a:r>
              <a:rPr lang="iw-IL" sz="1200" dirty="0">
                <a:solidFill>
                  <a:srgbClr val="272727"/>
                </a:solidFill>
                <a:latin typeface="Calibri"/>
                <a:ea typeface="Calibri"/>
                <a:cs typeface="Calibri"/>
                <a:sym typeface="Calibri"/>
              </a:rPr>
              <a:t>האיסור הקיים היום במרכז העיר בלבד</a:t>
            </a:r>
            <a:r>
              <a:rPr lang="en-US" sz="1200" dirty="0">
                <a:solidFill>
                  <a:srgbClr val="272727"/>
                </a:solidFill>
                <a:latin typeface="Calibri"/>
                <a:ea typeface="Calibri"/>
                <a:cs typeface="Calibri"/>
                <a:sym typeface="Calibri"/>
              </a:rPr>
              <a:t>,</a:t>
            </a:r>
            <a:r>
              <a:rPr lang="iw-IL" sz="1200" dirty="0">
                <a:solidFill>
                  <a:srgbClr val="272727"/>
                </a:solidFill>
                <a:latin typeface="Calibri"/>
                <a:ea typeface="Calibri"/>
                <a:cs typeface="Calibri"/>
                <a:sym typeface="Calibri"/>
              </a:rPr>
              <a:t> </a:t>
            </a:r>
            <a:r>
              <a:rPr lang="en-US" sz="1200" dirty="0">
                <a:solidFill>
                  <a:srgbClr val="272727"/>
                </a:solidFill>
                <a:latin typeface="Calibri"/>
                <a:ea typeface="Calibri"/>
                <a:cs typeface="Calibri"/>
                <a:sym typeface="Calibri"/>
              </a:rPr>
              <a:t> </a:t>
            </a:r>
            <a:r>
              <a:rPr lang="iw-IL" sz="1200" dirty="0">
                <a:solidFill>
                  <a:srgbClr val="272727"/>
                </a:solidFill>
                <a:latin typeface="Calibri"/>
                <a:ea typeface="Calibri"/>
                <a:cs typeface="Calibri"/>
                <a:sym typeface="Calibri"/>
              </a:rPr>
              <a:t>יורחב ויחול על כלל כלי הרכב המונעים בדיזל המסווגים כרכב מזהם ברישיון הרכב אלא אם הותקן ברכב מסנן חלקיקים. </a:t>
            </a:r>
            <a:endParaRPr lang="he-IL" sz="1200" dirty="0">
              <a:solidFill>
                <a:srgbClr val="272727"/>
              </a:solidFill>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1BFDCA80-A9F6-234C-AC72-34921613F1BC}"/>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
        <p:nvSpPr>
          <p:cNvPr id="3" name="מלבן מעוגל 10">
            <a:extLst>
              <a:ext uri="{FF2B5EF4-FFF2-40B4-BE49-F238E27FC236}">
                <a16:creationId xmlns:a16="http://schemas.microsoft.com/office/drawing/2014/main" id="{789827E0-EA88-DF3F-9235-08E8D01DCC87}"/>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8</a:t>
            </a:r>
            <a:endParaRPr lang="en-US" sz="1200" dirty="0">
              <a:solidFill>
                <a:schemeClr val="tx1"/>
              </a:solidFill>
              <a:latin typeface="Calibri" panose="020F0502020204030204" pitchFamily="34" charset="0"/>
              <a:cs typeface="Calibri" panose="020F0502020204030204" pitchFamily="34" charset="0"/>
            </a:endParaRPr>
          </a:p>
        </p:txBody>
      </p:sp>
      <p:pic>
        <p:nvPicPr>
          <p:cNvPr id="4" name="Google Shape;284;p40">
            <a:extLst>
              <a:ext uri="{FF2B5EF4-FFF2-40B4-BE49-F238E27FC236}">
                <a16:creationId xmlns:a16="http://schemas.microsoft.com/office/drawing/2014/main" id="{768B820A-4466-1694-E697-0A8492854BD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27564" t="-18" r="3120" b="3460"/>
          <a:stretch/>
        </p:blipFill>
        <p:spPr>
          <a:xfrm>
            <a:off x="358775" y="1394023"/>
            <a:ext cx="2373582" cy="1468270"/>
          </a:xfrm>
          <a:prstGeom prst="roundRect">
            <a:avLst>
              <a:gd name="adj" fmla="val 16855"/>
            </a:avLst>
          </a:prstGeom>
          <a:noFill/>
          <a:ln>
            <a:noFill/>
          </a:ln>
        </p:spPr>
      </p:pic>
      <p:pic>
        <p:nvPicPr>
          <p:cNvPr id="5" name="Google Shape;285;p40">
            <a:extLst>
              <a:ext uri="{FF2B5EF4-FFF2-40B4-BE49-F238E27FC236}">
                <a16:creationId xmlns:a16="http://schemas.microsoft.com/office/drawing/2014/main" id="{62CB4C25-8C16-A5FA-7F44-10E03460FCD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l="21045" t="19106" b="7399"/>
          <a:stretch/>
        </p:blipFill>
        <p:spPr>
          <a:xfrm>
            <a:off x="358775" y="3122610"/>
            <a:ext cx="2373582" cy="1417747"/>
          </a:xfrm>
          <a:prstGeom prst="roundRect">
            <a:avLst>
              <a:gd name="adj" fmla="val 11789"/>
            </a:avLst>
          </a:prstGeom>
          <a:noFill/>
          <a:ln>
            <a:noFill/>
          </a:ln>
        </p:spPr>
      </p:pic>
      <p:pic>
        <p:nvPicPr>
          <p:cNvPr id="6" name="Google Shape;288;p40" descr="https://www.avirnaki-jr.co.il/wp-content/uploads/2020/08/NL1.jpg">
            <a:extLst>
              <a:ext uri="{FF2B5EF4-FFF2-40B4-BE49-F238E27FC236}">
                <a16:creationId xmlns:a16="http://schemas.microsoft.com/office/drawing/2014/main" id="{F9E3FEED-7707-44AE-B950-4B743DDAC8F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49278" y="3983422"/>
            <a:ext cx="735947" cy="739378"/>
          </a:xfrm>
          <a:prstGeom prst="ellipse">
            <a:avLst/>
          </a:prstGeom>
          <a:noFill/>
          <a:ln>
            <a:noFill/>
          </a:ln>
        </p:spPr>
      </p:pic>
      <p:sp>
        <p:nvSpPr>
          <p:cNvPr id="8" name="TextBox 7">
            <a:extLst>
              <a:ext uri="{FF2B5EF4-FFF2-40B4-BE49-F238E27FC236}">
                <a16:creationId xmlns:a16="http://schemas.microsoft.com/office/drawing/2014/main" id="{970FDED9-0826-CB52-D188-B8E879429FA1}"/>
              </a:ext>
            </a:extLst>
          </p:cNvPr>
          <p:cNvSpPr txBox="1"/>
          <p:nvPr/>
        </p:nvSpPr>
        <p:spPr>
          <a:xfrm>
            <a:off x="1440272" y="802643"/>
            <a:ext cx="4580792" cy="461665"/>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iw-IL" sz="1200" b="1" dirty="0">
                <a:solidFill>
                  <a:schemeClr val="dk1"/>
                </a:solidFill>
                <a:latin typeface="Calibri"/>
                <a:ea typeface="Calibri"/>
                <a:cs typeface="Calibri"/>
                <a:sym typeface="Calibri"/>
              </a:rPr>
              <a:t>צפו </a:t>
            </a:r>
            <a:r>
              <a:rPr lang="iw-IL" sz="1200" b="1" u="sng" dirty="0">
                <a:solidFill>
                  <a:schemeClr val="dk1"/>
                </a:solidFill>
                <a:latin typeface="Calibri"/>
                <a:ea typeface="Calibri"/>
                <a:cs typeface="Calibri"/>
                <a:sym typeface="Calibri"/>
              </a:rPr>
              <a:t>ב</a:t>
            </a:r>
            <a:r>
              <a:rPr lang="iw-IL" sz="1200" b="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סרטון</a:t>
            </a:r>
            <a:r>
              <a:rPr lang="iw-IL" sz="1200" b="1" dirty="0">
                <a:solidFill>
                  <a:schemeClr val="dk1"/>
                </a:solidFill>
                <a:latin typeface="Calibri"/>
                <a:ea typeface="Calibri"/>
                <a:cs typeface="Calibri"/>
                <a:sym typeface="Calibri"/>
              </a:rPr>
              <a:t> הקצר </a:t>
            </a:r>
            <a:r>
              <a:rPr lang="he-IL" sz="1200" b="1" dirty="0">
                <a:solidFill>
                  <a:schemeClr val="dk1"/>
                </a:solidFill>
                <a:latin typeface="Calibri"/>
                <a:ea typeface="Calibri"/>
                <a:cs typeface="Calibri"/>
                <a:sym typeface="Calibri"/>
              </a:rPr>
              <a:t>(20 שניות) </a:t>
            </a:r>
            <a:r>
              <a:rPr lang="iw-IL" sz="1200" b="1" dirty="0">
                <a:solidFill>
                  <a:schemeClr val="dk1"/>
                </a:solidFill>
                <a:latin typeface="Calibri"/>
                <a:ea typeface="Calibri"/>
                <a:cs typeface="Calibri"/>
                <a:sym typeface="Calibri"/>
              </a:rPr>
              <a:t>מנקים את העיר מזיהום אוויר </a:t>
            </a:r>
            <a:br>
              <a:rPr lang="iw-IL" sz="1200" dirty="0">
                <a:solidFill>
                  <a:schemeClr val="dk1"/>
                </a:solidFill>
                <a:latin typeface="Calibri"/>
                <a:ea typeface="Calibri"/>
                <a:cs typeface="Calibri"/>
                <a:sym typeface="Calibri"/>
              </a:rPr>
            </a:br>
            <a:r>
              <a:rPr lang="iw-IL" sz="1200" dirty="0">
                <a:solidFill>
                  <a:schemeClr val="dk1"/>
                </a:solidFill>
                <a:latin typeface="Calibri"/>
                <a:ea typeface="Calibri"/>
                <a:cs typeface="Calibri"/>
                <a:sym typeface="Calibri"/>
              </a:rPr>
              <a:t>אילו דרכים נוספות הקיימות בעיר שלנו, תורמות להפחתת זיהום האוויר? </a:t>
            </a:r>
            <a:endParaRPr lang="en-IL" sz="1200" dirty="0"/>
          </a:p>
        </p:txBody>
      </p:sp>
      <p:sp>
        <p:nvSpPr>
          <p:cNvPr id="10" name="TextBox 9">
            <a:extLst>
              <a:ext uri="{FF2B5EF4-FFF2-40B4-BE49-F238E27FC236}">
                <a16:creationId xmlns:a16="http://schemas.microsoft.com/office/drawing/2014/main" id="{73AB5897-FA5D-9881-76AD-3B12E2EC3B6F}"/>
              </a:ext>
            </a:extLst>
          </p:cNvPr>
          <p:cNvSpPr txBox="1"/>
          <p:nvPr/>
        </p:nvSpPr>
        <p:spPr>
          <a:xfrm>
            <a:off x="6104705" y="3930669"/>
            <a:ext cx="1942137" cy="830997"/>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iw-IL" sz="1200" dirty="0">
                <a:solidFill>
                  <a:srgbClr val="272727"/>
                </a:solidFill>
                <a:latin typeface="Calibri"/>
                <a:ea typeface="Calibri"/>
                <a:cs typeface="Calibri"/>
                <a:sym typeface="Calibri"/>
              </a:rPr>
              <a:t>בכל הכניסות לעיר יוצב תמרור ייעודי, שפורסם לאחרונה בלוח התמרורים</a:t>
            </a:r>
            <a:r>
              <a:rPr lang="en-US" sz="1200" dirty="0">
                <a:solidFill>
                  <a:srgbClr val="272727"/>
                </a:solidFill>
                <a:latin typeface="Calibri"/>
                <a:ea typeface="Calibri"/>
                <a:cs typeface="Calibri"/>
                <a:sym typeface="Calibri"/>
              </a:rPr>
              <a:t>,</a:t>
            </a:r>
            <a:r>
              <a:rPr lang="iw-IL" sz="1200" dirty="0">
                <a:solidFill>
                  <a:srgbClr val="272727"/>
                </a:solidFill>
                <a:latin typeface="Calibri"/>
                <a:ea typeface="Calibri"/>
                <a:cs typeface="Calibri"/>
                <a:sym typeface="Calibri"/>
              </a:rPr>
              <a:t> האוסר על כניסה לרכב מזהם"</a:t>
            </a:r>
            <a:r>
              <a:rPr lang="iw-IL" sz="1200" dirty="0">
                <a:solidFill>
                  <a:schemeClr val="dk1"/>
                </a:solidFill>
                <a:latin typeface="Calibri"/>
                <a:ea typeface="Calibri"/>
                <a:cs typeface="Calibri"/>
                <a:sym typeface="Calibri"/>
              </a:rPr>
              <a:t>. </a:t>
            </a:r>
            <a:endParaRPr lang="en-IL" sz="1200" dirty="0"/>
          </a:p>
        </p:txBody>
      </p:sp>
      <p:sp>
        <p:nvSpPr>
          <p:cNvPr id="14" name="Google Shape;258;p35">
            <a:extLst>
              <a:ext uri="{FF2B5EF4-FFF2-40B4-BE49-F238E27FC236}">
                <a16:creationId xmlns:a16="http://schemas.microsoft.com/office/drawing/2014/main" id="{1CF778B7-AC8E-CDB0-8472-BA88892B339E}"/>
              </a:ext>
            </a:extLst>
          </p:cNvPr>
          <p:cNvSpPr txBox="1"/>
          <p:nvPr/>
        </p:nvSpPr>
        <p:spPr>
          <a:xfrm>
            <a:off x="2859643" y="1394022"/>
            <a:ext cx="3054957" cy="1468270"/>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6" name="TextBox 15">
            <a:extLst>
              <a:ext uri="{FF2B5EF4-FFF2-40B4-BE49-F238E27FC236}">
                <a16:creationId xmlns:a16="http://schemas.microsoft.com/office/drawing/2014/main" id="{784A4B97-08D2-621E-0E21-ECBB3EB0A9C2}"/>
              </a:ext>
            </a:extLst>
          </p:cNvPr>
          <p:cNvSpPr txBox="1"/>
          <p:nvPr/>
        </p:nvSpPr>
        <p:spPr>
          <a:xfrm>
            <a:off x="2715730" y="1455667"/>
            <a:ext cx="3028359" cy="276999"/>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400"/>
              <a:buFont typeface="Arial"/>
              <a:buNone/>
            </a:pPr>
            <a:r>
              <a:rPr lang="he-IL" sz="1200" dirty="0">
                <a:solidFill>
                  <a:schemeClr val="dk1"/>
                </a:solidFill>
                <a:latin typeface="Calibri"/>
                <a:ea typeface="Calibri"/>
                <a:cs typeface="Calibri"/>
                <a:sym typeface="Calibri"/>
              </a:rPr>
              <a:t>מהו מקור האנרגיה שמפעיל את הרכבת הקלה? </a:t>
            </a:r>
          </a:p>
        </p:txBody>
      </p:sp>
      <p:sp>
        <p:nvSpPr>
          <p:cNvPr id="17" name="TextBox 16">
            <a:extLst>
              <a:ext uri="{FF2B5EF4-FFF2-40B4-BE49-F238E27FC236}">
                <a16:creationId xmlns:a16="http://schemas.microsoft.com/office/drawing/2014/main" id="{9A425114-B7D5-1F19-832E-59710DAE65E3}"/>
              </a:ext>
            </a:extLst>
          </p:cNvPr>
          <p:cNvSpPr txBox="1"/>
          <p:nvPr/>
        </p:nvSpPr>
        <p:spPr>
          <a:xfrm>
            <a:off x="2689969" y="2133318"/>
            <a:ext cx="3028359" cy="276999"/>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400"/>
              <a:buFont typeface="Arial"/>
              <a:buNone/>
            </a:pPr>
            <a:r>
              <a:rPr lang="he-IL" sz="1200" dirty="0">
                <a:solidFill>
                  <a:schemeClr val="dk1"/>
                </a:solidFill>
                <a:latin typeface="Calibri"/>
                <a:ea typeface="Calibri"/>
                <a:cs typeface="Calibri"/>
                <a:sym typeface="Calibri"/>
              </a:rPr>
              <a:t>כיצד תורמת להפחתת זיהום האוויר בעיר?</a:t>
            </a:r>
          </a:p>
        </p:txBody>
      </p:sp>
      <p:grpSp>
        <p:nvGrpSpPr>
          <p:cNvPr id="18" name="Group 17">
            <a:extLst>
              <a:ext uri="{FF2B5EF4-FFF2-40B4-BE49-F238E27FC236}">
                <a16:creationId xmlns:a16="http://schemas.microsoft.com/office/drawing/2014/main" id="{C91547AD-D272-D4D8-8523-1C11DCEC251F}"/>
              </a:ext>
            </a:extLst>
          </p:cNvPr>
          <p:cNvGrpSpPr/>
          <p:nvPr/>
        </p:nvGrpSpPr>
        <p:grpSpPr>
          <a:xfrm>
            <a:off x="5713242" y="1494306"/>
            <a:ext cx="307879" cy="309083"/>
            <a:chOff x="4189461" y="2606194"/>
            <a:chExt cx="307879" cy="309083"/>
          </a:xfrm>
        </p:grpSpPr>
        <p:sp>
          <p:nvSpPr>
            <p:cNvPr id="19" name="Oval 18">
              <a:extLst>
                <a:ext uri="{FF2B5EF4-FFF2-40B4-BE49-F238E27FC236}">
                  <a16:creationId xmlns:a16="http://schemas.microsoft.com/office/drawing/2014/main" id="{3AB14615-3DEF-6E53-8309-7813ABB1812E}"/>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E92B8C77-DFE2-F015-1528-729F502CADAC}"/>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p>
          </p:txBody>
        </p:sp>
      </p:grpSp>
      <p:grpSp>
        <p:nvGrpSpPr>
          <p:cNvPr id="21" name="Group 20">
            <a:extLst>
              <a:ext uri="{FF2B5EF4-FFF2-40B4-BE49-F238E27FC236}">
                <a16:creationId xmlns:a16="http://schemas.microsoft.com/office/drawing/2014/main" id="{E46ABAC7-0CE2-FE03-AA16-7E87C271A3CB}"/>
              </a:ext>
            </a:extLst>
          </p:cNvPr>
          <p:cNvGrpSpPr/>
          <p:nvPr/>
        </p:nvGrpSpPr>
        <p:grpSpPr>
          <a:xfrm>
            <a:off x="5722034" y="2132821"/>
            <a:ext cx="307879" cy="309083"/>
            <a:chOff x="4189461" y="2606194"/>
            <a:chExt cx="307879" cy="309083"/>
          </a:xfrm>
        </p:grpSpPr>
        <p:sp>
          <p:nvSpPr>
            <p:cNvPr id="22" name="Oval 21">
              <a:extLst>
                <a:ext uri="{FF2B5EF4-FFF2-40B4-BE49-F238E27FC236}">
                  <a16:creationId xmlns:a16="http://schemas.microsoft.com/office/drawing/2014/main" id="{E193A609-5BB8-475C-4EBB-8F0810A062FA}"/>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FFBCF772-BC8A-7793-961C-72996B6B4EA9}"/>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endParaRPr lang="en-US"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24" name="Google Shape;258;p35">
            <a:extLst>
              <a:ext uri="{FF2B5EF4-FFF2-40B4-BE49-F238E27FC236}">
                <a16:creationId xmlns:a16="http://schemas.microsoft.com/office/drawing/2014/main" id="{83F1B141-31E4-BE21-D532-4A5C502DC8B3}"/>
              </a:ext>
            </a:extLst>
          </p:cNvPr>
          <p:cNvSpPr txBox="1"/>
          <p:nvPr/>
        </p:nvSpPr>
        <p:spPr>
          <a:xfrm>
            <a:off x="2859643" y="3105190"/>
            <a:ext cx="3054957" cy="1468270"/>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grpSp>
        <p:nvGrpSpPr>
          <p:cNvPr id="25" name="Group 24">
            <a:extLst>
              <a:ext uri="{FF2B5EF4-FFF2-40B4-BE49-F238E27FC236}">
                <a16:creationId xmlns:a16="http://schemas.microsoft.com/office/drawing/2014/main" id="{DD161D76-5DE6-EE53-B2D7-7A508A51DB04}"/>
              </a:ext>
            </a:extLst>
          </p:cNvPr>
          <p:cNvGrpSpPr/>
          <p:nvPr/>
        </p:nvGrpSpPr>
        <p:grpSpPr>
          <a:xfrm>
            <a:off x="5713242" y="3221529"/>
            <a:ext cx="307879" cy="309083"/>
            <a:chOff x="4189461" y="2606194"/>
            <a:chExt cx="307879" cy="309083"/>
          </a:xfrm>
        </p:grpSpPr>
        <p:sp>
          <p:nvSpPr>
            <p:cNvPr id="26" name="Oval 25">
              <a:extLst>
                <a:ext uri="{FF2B5EF4-FFF2-40B4-BE49-F238E27FC236}">
                  <a16:creationId xmlns:a16="http://schemas.microsoft.com/office/drawing/2014/main" id="{90C4E5E9-56A1-6A21-6141-77A651085687}"/>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TextBox 26">
              <a:extLst>
                <a:ext uri="{FF2B5EF4-FFF2-40B4-BE49-F238E27FC236}">
                  <a16:creationId xmlns:a16="http://schemas.microsoft.com/office/drawing/2014/main" id="{A61882D7-F819-D41A-3C7C-47168B1058A6}"/>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p>
          </p:txBody>
        </p:sp>
      </p:grpSp>
      <p:grpSp>
        <p:nvGrpSpPr>
          <p:cNvPr id="28" name="Group 27">
            <a:extLst>
              <a:ext uri="{FF2B5EF4-FFF2-40B4-BE49-F238E27FC236}">
                <a16:creationId xmlns:a16="http://schemas.microsoft.com/office/drawing/2014/main" id="{1B7F108B-4601-12B9-0A9D-F3CD701B96BD}"/>
              </a:ext>
            </a:extLst>
          </p:cNvPr>
          <p:cNvGrpSpPr/>
          <p:nvPr/>
        </p:nvGrpSpPr>
        <p:grpSpPr>
          <a:xfrm>
            <a:off x="5722034" y="3959513"/>
            <a:ext cx="307879" cy="309083"/>
            <a:chOff x="4189461" y="2606194"/>
            <a:chExt cx="307879" cy="309083"/>
          </a:xfrm>
        </p:grpSpPr>
        <p:sp>
          <p:nvSpPr>
            <p:cNvPr id="29" name="Oval 28">
              <a:extLst>
                <a:ext uri="{FF2B5EF4-FFF2-40B4-BE49-F238E27FC236}">
                  <a16:creationId xmlns:a16="http://schemas.microsoft.com/office/drawing/2014/main" id="{F77180FB-3ED0-B3AC-D237-606045D85F76}"/>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TextBox 29">
              <a:extLst>
                <a:ext uri="{FF2B5EF4-FFF2-40B4-BE49-F238E27FC236}">
                  <a16:creationId xmlns:a16="http://schemas.microsoft.com/office/drawing/2014/main" id="{058DA66C-208B-B024-4B15-925E703B73B9}"/>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endParaRPr lang="en-US"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31" name="TextBox 30">
            <a:extLst>
              <a:ext uri="{FF2B5EF4-FFF2-40B4-BE49-F238E27FC236}">
                <a16:creationId xmlns:a16="http://schemas.microsoft.com/office/drawing/2014/main" id="{C0784154-C470-1799-E19E-6A663ACA0DB1}"/>
              </a:ext>
            </a:extLst>
          </p:cNvPr>
          <p:cNvSpPr txBox="1"/>
          <p:nvPr/>
        </p:nvSpPr>
        <p:spPr>
          <a:xfrm>
            <a:off x="2715730" y="3161727"/>
            <a:ext cx="3028359" cy="461665"/>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400"/>
              <a:buFont typeface="Arial"/>
              <a:buNone/>
            </a:pPr>
            <a:r>
              <a:rPr lang="he-IL" sz="1200" dirty="0">
                <a:solidFill>
                  <a:schemeClr val="dk1"/>
                </a:solidFill>
                <a:latin typeface="Calibri"/>
                <a:ea typeface="Calibri"/>
                <a:cs typeface="Calibri"/>
                <a:sym typeface="Calibri"/>
              </a:rPr>
              <a:t>מהו מקור האנרגיה שמפעיל את האוטובוס החשמלי? </a:t>
            </a:r>
          </a:p>
        </p:txBody>
      </p:sp>
      <p:sp>
        <p:nvSpPr>
          <p:cNvPr id="32" name="TextBox 31">
            <a:extLst>
              <a:ext uri="{FF2B5EF4-FFF2-40B4-BE49-F238E27FC236}">
                <a16:creationId xmlns:a16="http://schemas.microsoft.com/office/drawing/2014/main" id="{E9889E89-49DF-64BC-3F2D-C96A4C26593A}"/>
              </a:ext>
            </a:extLst>
          </p:cNvPr>
          <p:cNvSpPr txBox="1"/>
          <p:nvPr/>
        </p:nvSpPr>
        <p:spPr>
          <a:xfrm>
            <a:off x="2715730" y="3943179"/>
            <a:ext cx="3028359" cy="461665"/>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400"/>
              <a:buFont typeface="Arial"/>
              <a:buNone/>
            </a:pPr>
            <a:r>
              <a:rPr lang="he-IL" sz="1200" dirty="0">
                <a:solidFill>
                  <a:schemeClr val="dk1"/>
                </a:solidFill>
                <a:latin typeface="Calibri"/>
                <a:ea typeface="Calibri"/>
                <a:cs typeface="Calibri"/>
                <a:sym typeface="Calibri"/>
              </a:rPr>
              <a:t>כיצד תורם להפחתת זיהום האוויר בעיר? </a:t>
            </a:r>
          </a:p>
          <a:p>
            <a:pPr marL="0" marR="0" lvl="0" indent="0" algn="r" rtl="1">
              <a:lnSpc>
                <a:spcPct val="100000"/>
              </a:lnSpc>
              <a:spcBef>
                <a:spcPts val="0"/>
              </a:spcBef>
              <a:spcAft>
                <a:spcPts val="0"/>
              </a:spcAft>
              <a:buClr>
                <a:srgbClr val="000000"/>
              </a:buClr>
              <a:buSzPts val="1400"/>
              <a:buFont typeface="Arial"/>
              <a:buNone/>
            </a:pPr>
            <a:endParaRPr lang="he-IL" sz="12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8063"/>
        </a:solidFill>
        <a:effectLst/>
      </p:bgPr>
    </p:bg>
    <p:spTree>
      <p:nvGrpSpPr>
        <p:cNvPr id="1" name="Shape 160"/>
        <p:cNvGrpSpPr/>
        <p:nvPr/>
      </p:nvGrpSpPr>
      <p:grpSpPr>
        <a:xfrm>
          <a:off x="0" y="0"/>
          <a:ext cx="0" cy="0"/>
          <a:chOff x="0" y="0"/>
          <a:chExt cx="0" cy="0"/>
        </a:xfrm>
      </p:grpSpPr>
      <p:sp>
        <p:nvSpPr>
          <p:cNvPr id="168" name="Google Shape;168;p28"/>
          <p:cNvSpPr txBox="1"/>
          <p:nvPr/>
        </p:nvSpPr>
        <p:spPr>
          <a:xfrm>
            <a:off x="2555875" y="1254125"/>
            <a:ext cx="436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69" name="Google Shape;169;p28"/>
          <p:cNvSpPr txBox="1"/>
          <p:nvPr/>
        </p:nvSpPr>
        <p:spPr>
          <a:xfrm>
            <a:off x="2931114" y="1210742"/>
            <a:ext cx="5937300" cy="615523"/>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chemeClr val="dk1"/>
              </a:buClr>
              <a:buSzPts val="1100"/>
              <a:buFont typeface="Arial"/>
              <a:buNone/>
            </a:pPr>
            <a:r>
              <a:rPr lang="iw-IL" dirty="0">
                <a:solidFill>
                  <a:schemeClr val="dk1"/>
                </a:solidFill>
                <a:latin typeface="Calibri"/>
                <a:ea typeface="Calibri"/>
                <a:cs typeface="Calibri"/>
                <a:sym typeface="Calibri"/>
              </a:rPr>
              <a:t>לומדים על הרגלי הנסיעה המשפחתיים:</a:t>
            </a:r>
            <a:r>
              <a:rPr lang="iw-IL"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0" lvl="0" indent="0" algn="r" rtl="1">
              <a:spcBef>
                <a:spcPts val="0"/>
              </a:spcBef>
              <a:spcAft>
                <a:spcPts val="0"/>
              </a:spcAft>
              <a:buClr>
                <a:schemeClr val="dk1"/>
              </a:buClr>
              <a:buSzPts val="1100"/>
              <a:buFont typeface="Arial"/>
              <a:buNone/>
            </a:pPr>
            <a:r>
              <a:rPr lang="iw-IL" b="1" dirty="0">
                <a:solidFill>
                  <a:schemeClr val="dk1"/>
                </a:solidFill>
                <a:latin typeface="Calibri"/>
                <a:ea typeface="Calibri"/>
                <a:cs typeface="Calibri"/>
                <a:sym typeface="Calibri"/>
              </a:rPr>
              <a:t>תלמידים משוחחים עם ההורים על הנושא</a:t>
            </a:r>
            <a:endParaRPr dirty="0">
              <a:latin typeface="Calibri"/>
              <a:ea typeface="Calibri"/>
              <a:cs typeface="Calibri"/>
              <a:sym typeface="Calibri"/>
            </a:endParaRPr>
          </a:p>
        </p:txBody>
      </p:sp>
      <p:sp>
        <p:nvSpPr>
          <p:cNvPr id="170" name="Google Shape;170;p28"/>
          <p:cNvSpPr txBox="1"/>
          <p:nvPr/>
        </p:nvSpPr>
        <p:spPr>
          <a:xfrm>
            <a:off x="358774" y="2489296"/>
            <a:ext cx="2572339" cy="661689"/>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dirty="0">
                <a:latin typeface="Calibri"/>
                <a:ea typeface="Calibri"/>
                <a:cs typeface="Calibri"/>
                <a:sym typeface="Calibri"/>
              </a:rPr>
              <a:t>מסכמים מה למדנו </a:t>
            </a:r>
            <a:br>
              <a:rPr lang="en-US" dirty="0">
                <a:latin typeface="Calibri"/>
                <a:ea typeface="Calibri"/>
                <a:cs typeface="Calibri"/>
                <a:sym typeface="Calibri"/>
              </a:rPr>
            </a:br>
            <a:r>
              <a:rPr lang="iw-IL" sz="1700" b="1" dirty="0">
                <a:latin typeface="Calibri"/>
                <a:ea typeface="Calibri"/>
                <a:cs typeface="Calibri"/>
                <a:sym typeface="Calibri"/>
              </a:rPr>
              <a:t>ומביאים את הסיכום לכיתה </a:t>
            </a:r>
            <a:endParaRPr sz="1700" b="1" dirty="0">
              <a:latin typeface="Calibri"/>
              <a:ea typeface="Calibri"/>
              <a:cs typeface="Calibri"/>
              <a:sym typeface="Calibri"/>
            </a:endParaRPr>
          </a:p>
        </p:txBody>
      </p:sp>
      <p:sp>
        <p:nvSpPr>
          <p:cNvPr id="171" name="Google Shape;171;p28"/>
          <p:cNvSpPr txBox="1"/>
          <p:nvPr/>
        </p:nvSpPr>
        <p:spPr>
          <a:xfrm>
            <a:off x="2986314" y="667966"/>
            <a:ext cx="5882100" cy="531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500" b="1" dirty="0">
                <a:solidFill>
                  <a:schemeClr val="lt1"/>
                </a:solidFill>
                <a:latin typeface="Calibri"/>
                <a:ea typeface="Calibri"/>
                <a:cs typeface="Calibri"/>
                <a:sym typeface="Calibri"/>
              </a:rPr>
              <a:t>התבוננות עצמית ומשפחתית </a:t>
            </a:r>
            <a:endParaRPr sz="2500" b="1" dirty="0">
              <a:solidFill>
                <a:schemeClr val="lt1"/>
              </a:solidFill>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A14AB982-6699-9D0A-9677-419E65440704}"/>
              </a:ext>
            </a:extLst>
          </p:cNvPr>
          <p:cNvSpPr/>
          <p:nvPr/>
        </p:nvSpPr>
        <p:spPr>
          <a:xfrm>
            <a:off x="7325396" y="314808"/>
            <a:ext cx="1442895" cy="307777"/>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שלב ב׳</a:t>
            </a:r>
            <a:endParaRPr lang="en-US" sz="1200" dirty="0">
              <a:solidFill>
                <a:schemeClr val="tx1"/>
              </a:solidFill>
              <a:latin typeface="Calibri" panose="020F0502020204030204" pitchFamily="34" charset="0"/>
              <a:cs typeface="Calibri" panose="020F0502020204030204" pitchFamily="34" charset="0"/>
            </a:endParaRPr>
          </a:p>
        </p:txBody>
      </p:sp>
      <p:sp>
        <p:nvSpPr>
          <p:cNvPr id="3" name="מלבן מעוגל 10">
            <a:extLst>
              <a:ext uri="{FF2B5EF4-FFF2-40B4-BE49-F238E27FC236}">
                <a16:creationId xmlns:a16="http://schemas.microsoft.com/office/drawing/2014/main" id="{55F07921-3512-2521-A58A-EB79FF4F6648}"/>
              </a:ext>
            </a:extLst>
          </p:cNvPr>
          <p:cNvSpPr/>
          <p:nvPr/>
        </p:nvSpPr>
        <p:spPr>
          <a:xfrm>
            <a:off x="7325396" y="2143608"/>
            <a:ext cx="1442895" cy="307777"/>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bg1"/>
                </a:solidFill>
                <a:latin typeface="Calibri" panose="020F0502020204030204" pitchFamily="34" charset="0"/>
                <a:cs typeface="Calibri" panose="020F0502020204030204" pitchFamily="34" charset="0"/>
              </a:rPr>
              <a:t>פעילות 1</a:t>
            </a:r>
            <a:endParaRPr lang="en-US" sz="1200" dirty="0">
              <a:solidFill>
                <a:schemeClr val="bg1"/>
              </a:solidFill>
              <a:latin typeface="Calibri" panose="020F0502020204030204" pitchFamily="34" charset="0"/>
              <a:cs typeface="Calibri" panose="020F0502020204030204" pitchFamily="34" charset="0"/>
            </a:endParaRPr>
          </a:p>
        </p:txBody>
      </p:sp>
      <p:sp>
        <p:nvSpPr>
          <p:cNvPr id="4" name="מלבן מעוגל 10">
            <a:extLst>
              <a:ext uri="{FF2B5EF4-FFF2-40B4-BE49-F238E27FC236}">
                <a16:creationId xmlns:a16="http://schemas.microsoft.com/office/drawing/2014/main" id="{487625C4-3BB9-D8A3-899C-6CE6008FB916}"/>
              </a:ext>
            </a:extLst>
          </p:cNvPr>
          <p:cNvSpPr/>
          <p:nvPr/>
        </p:nvSpPr>
        <p:spPr>
          <a:xfrm>
            <a:off x="4572000" y="2129942"/>
            <a:ext cx="1442895" cy="307777"/>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bg1"/>
                </a:solidFill>
                <a:latin typeface="Calibri" panose="020F0502020204030204" pitchFamily="34" charset="0"/>
                <a:cs typeface="Calibri" panose="020F0502020204030204" pitchFamily="34" charset="0"/>
              </a:rPr>
              <a:t>פעילות 2</a:t>
            </a:r>
            <a:endParaRPr lang="en-US" sz="1200" dirty="0">
              <a:solidFill>
                <a:schemeClr val="bg1"/>
              </a:solidFill>
              <a:latin typeface="Calibri" panose="020F0502020204030204" pitchFamily="34" charset="0"/>
              <a:cs typeface="Calibri" panose="020F0502020204030204" pitchFamily="34" charset="0"/>
            </a:endParaRPr>
          </a:p>
        </p:txBody>
      </p:sp>
      <p:sp>
        <p:nvSpPr>
          <p:cNvPr id="5" name="מלבן מעוגל 10">
            <a:extLst>
              <a:ext uri="{FF2B5EF4-FFF2-40B4-BE49-F238E27FC236}">
                <a16:creationId xmlns:a16="http://schemas.microsoft.com/office/drawing/2014/main" id="{789949EC-0860-CF5B-AFA5-576AA0990FC8}"/>
              </a:ext>
            </a:extLst>
          </p:cNvPr>
          <p:cNvSpPr/>
          <p:nvPr/>
        </p:nvSpPr>
        <p:spPr>
          <a:xfrm>
            <a:off x="1360282" y="2129942"/>
            <a:ext cx="1442895" cy="307777"/>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bg1"/>
                </a:solidFill>
                <a:latin typeface="Calibri" panose="020F0502020204030204" pitchFamily="34" charset="0"/>
                <a:cs typeface="Calibri" panose="020F0502020204030204" pitchFamily="34" charset="0"/>
              </a:rPr>
              <a:t>פעילות 3</a:t>
            </a:r>
            <a:endParaRPr lang="en-US" sz="12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260A3E3-E309-18C1-1732-E451724088FF}"/>
              </a:ext>
            </a:extLst>
          </p:cNvPr>
          <p:cNvSpPr txBox="1"/>
          <p:nvPr/>
        </p:nvSpPr>
        <p:spPr>
          <a:xfrm>
            <a:off x="3382014" y="2635029"/>
            <a:ext cx="5486400" cy="569387"/>
          </a:xfrm>
          <a:prstGeom prst="rect">
            <a:avLst/>
          </a:prstGeom>
          <a:noFill/>
        </p:spPr>
        <p:txBody>
          <a:bodyPr wrap="square">
            <a:spAutoFit/>
          </a:bodyPr>
          <a:lstStyle/>
          <a:p>
            <a:pPr marL="0" lvl="0" indent="0" algn="r" rtl="1">
              <a:spcBef>
                <a:spcPts val="0"/>
              </a:spcBef>
              <a:spcAft>
                <a:spcPts val="0"/>
              </a:spcAft>
              <a:buNone/>
            </a:pPr>
            <a:r>
              <a:rPr lang="he-IL" sz="1400" dirty="0">
                <a:latin typeface="Calibri"/>
                <a:ea typeface="Calibri"/>
                <a:cs typeface="Calibri"/>
                <a:sym typeface="Calibri"/>
              </a:rPr>
              <a:t>משוחחים עם ההורים על הנושא – </a:t>
            </a:r>
          </a:p>
          <a:p>
            <a:pPr marL="0" lvl="0" indent="0" algn="r" rtl="1">
              <a:spcBef>
                <a:spcPts val="0"/>
              </a:spcBef>
              <a:spcAft>
                <a:spcPts val="0"/>
              </a:spcAft>
              <a:buNone/>
            </a:pPr>
            <a:r>
              <a:rPr lang="he-IL" sz="1700" b="1" dirty="0">
                <a:latin typeface="Calibri"/>
                <a:ea typeface="Calibri"/>
                <a:cs typeface="Calibri"/>
                <a:sym typeface="Calibri"/>
              </a:rPr>
              <a:t>ראיון</a:t>
            </a:r>
            <a:endParaRPr lang="he-IL" sz="1700" dirty="0">
              <a:latin typeface="Calibri"/>
              <a:ea typeface="Calibri"/>
              <a:cs typeface="Calibri"/>
              <a:sym typeface="Calibri"/>
            </a:endParaRPr>
          </a:p>
        </p:txBody>
      </p:sp>
      <p:sp>
        <p:nvSpPr>
          <p:cNvPr id="9" name="TextBox 8">
            <a:extLst>
              <a:ext uri="{FF2B5EF4-FFF2-40B4-BE49-F238E27FC236}">
                <a16:creationId xmlns:a16="http://schemas.microsoft.com/office/drawing/2014/main" id="{004D1BC9-098E-27C8-E20F-7F01BB15FD19}"/>
              </a:ext>
            </a:extLst>
          </p:cNvPr>
          <p:cNvSpPr txBox="1"/>
          <p:nvPr/>
        </p:nvSpPr>
        <p:spPr>
          <a:xfrm>
            <a:off x="3109352" y="2637749"/>
            <a:ext cx="3022554" cy="569387"/>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iw-IL" sz="1400" dirty="0">
                <a:latin typeface="Calibri"/>
                <a:ea typeface="Calibri"/>
                <a:cs typeface="Calibri"/>
                <a:sym typeface="Calibri"/>
              </a:rPr>
              <a:t>בונים ביחד את הרגלי הנסיעה </a:t>
            </a:r>
            <a:r>
              <a:rPr lang="iw-IL" sz="1400" dirty="0" err="1">
                <a:latin typeface="Calibri"/>
                <a:ea typeface="Calibri"/>
                <a:cs typeface="Calibri"/>
                <a:sym typeface="Calibri"/>
              </a:rPr>
              <a:t>המשפחתים</a:t>
            </a:r>
            <a:r>
              <a:rPr lang="iw-IL" sz="1400" dirty="0">
                <a:latin typeface="Calibri"/>
                <a:ea typeface="Calibri"/>
                <a:cs typeface="Calibri"/>
                <a:sym typeface="Calibri"/>
              </a:rPr>
              <a:t> - </a:t>
            </a:r>
            <a:r>
              <a:rPr lang="iw-IL" sz="1700" b="1" dirty="0">
                <a:latin typeface="Calibri"/>
                <a:ea typeface="Calibri"/>
                <a:cs typeface="Calibri"/>
                <a:sym typeface="Calibri"/>
              </a:rPr>
              <a:t>עורכים טבלה </a:t>
            </a:r>
            <a:endParaRPr lang="en-IL" sz="1700" b="1" dirty="0"/>
          </a:p>
        </p:txBody>
      </p:sp>
      <p:pic>
        <p:nvPicPr>
          <p:cNvPr id="11"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A0A9EF5B-1C9D-1C3D-0AE8-05FF8A293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2729" y="4325816"/>
            <a:ext cx="606675" cy="6066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מחבר ישר 18">
            <a:extLst>
              <a:ext uri="{FF2B5EF4-FFF2-40B4-BE49-F238E27FC236}">
                <a16:creationId xmlns:a16="http://schemas.microsoft.com/office/drawing/2014/main" id="{EA6487F6-21BD-3898-A1DE-A135471CCDDF}"/>
              </a:ext>
            </a:extLst>
          </p:cNvPr>
          <p:cNvCxnSpPr>
            <a:cxnSpLocks/>
          </p:cNvCxnSpPr>
          <p:nvPr/>
        </p:nvCxnSpPr>
        <p:spPr>
          <a:xfrm flipH="1">
            <a:off x="567891" y="4859357"/>
            <a:ext cx="82004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descr="A group of cars with wheels&#10;&#10;Description automatically generated">
            <a:extLst>
              <a:ext uri="{FF2B5EF4-FFF2-40B4-BE49-F238E27FC236}">
                <a16:creationId xmlns:a16="http://schemas.microsoft.com/office/drawing/2014/main" id="{3908A4BC-0291-C044-D6FB-0E01ECE9F6B1}"/>
              </a:ext>
            </a:extLst>
          </p:cNvPr>
          <p:cNvPicPr>
            <a:picLocks noChangeAspect="1"/>
          </p:cNvPicPr>
          <p:nvPr/>
        </p:nvPicPr>
        <p:blipFill rotWithShape="1">
          <a:blip r:embed="rId4"/>
          <a:srcRect l="34199" t="4720" r="31978" b="45252"/>
          <a:stretch/>
        </p:blipFill>
        <p:spPr>
          <a:xfrm flipH="1">
            <a:off x="3761478" y="4018384"/>
            <a:ext cx="1560400" cy="1017621"/>
          </a:xfrm>
          <a:prstGeom prst="rect">
            <a:avLst/>
          </a:prstGeom>
        </p:spPr>
      </p:pic>
      <p:pic>
        <p:nvPicPr>
          <p:cNvPr id="14" name="Picture 13" descr="A black background with a flower and leaves&#10;&#10;Description automatically generated">
            <a:extLst>
              <a:ext uri="{FF2B5EF4-FFF2-40B4-BE49-F238E27FC236}">
                <a16:creationId xmlns:a16="http://schemas.microsoft.com/office/drawing/2014/main" id="{5040F6FC-2D5F-9836-7E8B-070538BF5366}"/>
              </a:ext>
            </a:extLst>
          </p:cNvPr>
          <p:cNvPicPr>
            <a:picLocks noChangeAspect="1"/>
          </p:cNvPicPr>
          <p:nvPr/>
        </p:nvPicPr>
        <p:blipFill rotWithShape="1">
          <a:blip r:embed="rId5"/>
          <a:srcRect l="43012" t="36928" r="42419" b="37399"/>
          <a:stretch/>
        </p:blipFill>
        <p:spPr>
          <a:xfrm>
            <a:off x="5324129" y="4124269"/>
            <a:ext cx="807777" cy="800682"/>
          </a:xfrm>
          <a:prstGeom prst="rect">
            <a:avLst/>
          </a:prstGeom>
        </p:spPr>
      </p:pic>
      <p:pic>
        <p:nvPicPr>
          <p:cNvPr id="15" name="Picture 14" descr="A group of cars with wheels&#10;&#10;Description automatically generated">
            <a:extLst>
              <a:ext uri="{FF2B5EF4-FFF2-40B4-BE49-F238E27FC236}">
                <a16:creationId xmlns:a16="http://schemas.microsoft.com/office/drawing/2014/main" id="{4A528CC9-DE92-6EA3-7FD7-1AA7660F3818}"/>
              </a:ext>
            </a:extLst>
          </p:cNvPr>
          <p:cNvPicPr>
            <a:picLocks noChangeAspect="1"/>
          </p:cNvPicPr>
          <p:nvPr/>
        </p:nvPicPr>
        <p:blipFill rotWithShape="1">
          <a:blip r:embed="rId4"/>
          <a:srcRect l="65080" t="49972" r="1097"/>
          <a:stretch/>
        </p:blipFill>
        <p:spPr>
          <a:xfrm flipH="1">
            <a:off x="7213371" y="4268039"/>
            <a:ext cx="1087154" cy="708992"/>
          </a:xfrm>
          <a:prstGeom prst="rect">
            <a:avLst/>
          </a:prstGeom>
        </p:spPr>
      </p:pic>
      <p:sp>
        <p:nvSpPr>
          <p:cNvPr id="16" name="Google Shape;208;p32">
            <a:extLst>
              <a:ext uri="{FF2B5EF4-FFF2-40B4-BE49-F238E27FC236}">
                <a16:creationId xmlns:a16="http://schemas.microsoft.com/office/drawing/2014/main" id="{AA02D627-ABFD-A236-0C19-988268B602D8}"/>
              </a:ext>
            </a:extLst>
          </p:cNvPr>
          <p:cNvSpPr/>
          <p:nvPr/>
        </p:nvSpPr>
        <p:spPr>
          <a:xfrm rot="-2191115">
            <a:off x="8073889" y="3971701"/>
            <a:ext cx="652154" cy="357157"/>
          </a:xfrm>
          <a:prstGeom prst="cloud">
            <a:avLst/>
          </a:prstGeom>
          <a:solidFill>
            <a:srgbClr val="0A6E8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w-IL" sz="900" b="1" i="0" u="none" strike="noStrike" cap="none" dirty="0">
                <a:solidFill>
                  <a:schemeClr val="lt1"/>
                </a:solidFill>
                <a:latin typeface="Arial"/>
                <a:ea typeface="Arial"/>
                <a:cs typeface="Arial"/>
                <a:sym typeface="Arial"/>
              </a:rPr>
              <a:t>CO2</a:t>
            </a:r>
            <a:endParaRPr sz="900" b="1" i="0" u="none" strike="noStrike" cap="none" dirty="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0E7CB829-BA5B-776B-0AA0-A7A091934954}"/>
              </a:ext>
            </a:extLst>
          </p:cNvPr>
          <p:cNvPicPr>
            <a:picLocks noChangeAspect="1"/>
          </p:cNvPicPr>
          <p:nvPr/>
        </p:nvPicPr>
        <p:blipFill>
          <a:blip r:embed="rId6"/>
          <a:srcRect/>
          <a:stretch/>
        </p:blipFill>
        <p:spPr>
          <a:xfrm>
            <a:off x="1869985" y="3845252"/>
            <a:ext cx="1061128" cy="1117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29"/>
          <p:cNvSpPr txBox="1"/>
          <p:nvPr/>
        </p:nvSpPr>
        <p:spPr>
          <a:xfrm>
            <a:off x="641700" y="600867"/>
            <a:ext cx="8246700" cy="5574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300" b="1" dirty="0">
                <a:solidFill>
                  <a:schemeClr val="tx1"/>
                </a:solidFill>
                <a:latin typeface="Calibri" panose="020F0502020204030204" pitchFamily="34" charset="0"/>
                <a:ea typeface="Calibri"/>
                <a:cs typeface="Calibri" panose="020F0502020204030204" pitchFamily="34" charset="0"/>
                <a:sym typeface="Calibri"/>
              </a:rPr>
              <a:t>משוחחים עם ההורים על הנושא</a:t>
            </a:r>
            <a:r>
              <a:rPr lang="en-US" sz="2300" b="1" dirty="0">
                <a:solidFill>
                  <a:schemeClr val="tx1"/>
                </a:solidFill>
                <a:latin typeface="Calibri" panose="020F0502020204030204" pitchFamily="34" charset="0"/>
                <a:ea typeface="Calibri"/>
                <a:cs typeface="Calibri" panose="020F0502020204030204" pitchFamily="34" charset="0"/>
                <a:sym typeface="Calibri"/>
              </a:rPr>
              <a:t> </a:t>
            </a:r>
            <a:r>
              <a:rPr lang="iw-IL" sz="2300" b="1" dirty="0">
                <a:solidFill>
                  <a:schemeClr val="tx1"/>
                </a:solidFill>
                <a:latin typeface="Calibri" panose="020F0502020204030204" pitchFamily="34" charset="0"/>
                <a:ea typeface="Calibri"/>
                <a:cs typeface="Calibri" panose="020F0502020204030204" pitchFamily="34" charset="0"/>
                <a:sym typeface="Calibri"/>
              </a:rPr>
              <a:t>– ראיון</a:t>
            </a:r>
            <a:r>
              <a:rPr lang="he-IL" sz="2300" b="1" dirty="0">
                <a:solidFill>
                  <a:schemeClr val="tx1"/>
                </a:solidFill>
                <a:latin typeface="Calibri" panose="020F0502020204030204" pitchFamily="34" charset="0"/>
                <a:ea typeface="Calibri"/>
                <a:cs typeface="Calibri" panose="020F0502020204030204" pitchFamily="34" charset="0"/>
                <a:sym typeface="Calibri"/>
              </a:rPr>
              <a:t> להדפסה</a:t>
            </a:r>
            <a:r>
              <a:rPr lang="iw-IL" sz="2300" b="1" dirty="0">
                <a:solidFill>
                  <a:schemeClr val="tx1"/>
                </a:solidFill>
                <a:latin typeface="Calibri" panose="020F0502020204030204" pitchFamily="34" charset="0"/>
                <a:ea typeface="Calibri"/>
                <a:cs typeface="Calibri" panose="020F0502020204030204" pitchFamily="34" charset="0"/>
                <a:sym typeface="Calibri"/>
              </a:rPr>
              <a:t>  </a:t>
            </a:r>
            <a:endParaRPr sz="2300" b="1" dirty="0">
              <a:solidFill>
                <a:schemeClr val="tx1"/>
              </a:solidFill>
              <a:latin typeface="Calibri" panose="020F0502020204030204" pitchFamily="34" charset="0"/>
              <a:ea typeface="Calibri"/>
              <a:cs typeface="Calibri" panose="020F0502020204030204" pitchFamily="34" charset="0"/>
              <a:sym typeface="Calibri"/>
            </a:endParaRPr>
          </a:p>
          <a:p>
            <a:pPr marL="0" lvl="0" indent="0" algn="r" rtl="1">
              <a:spcBef>
                <a:spcPts val="0"/>
              </a:spcBef>
              <a:spcAft>
                <a:spcPts val="0"/>
              </a:spcAft>
              <a:buNone/>
            </a:pPr>
            <a:endParaRPr sz="2300" b="1" dirty="0">
              <a:solidFill>
                <a:schemeClr val="tx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sz="2300" b="1" dirty="0">
              <a:solidFill>
                <a:schemeClr val="tx1"/>
              </a:solidFill>
              <a:latin typeface="Calibri" panose="020F0502020204030204" pitchFamily="34" charset="0"/>
              <a:ea typeface="Calibri"/>
              <a:cs typeface="Calibri" panose="020F0502020204030204" pitchFamily="34" charset="0"/>
              <a:sym typeface="Calibri"/>
            </a:endParaRPr>
          </a:p>
          <a:p>
            <a:pPr marL="0" lvl="0" indent="0" algn="r" rtl="1">
              <a:spcBef>
                <a:spcPts val="0"/>
              </a:spcBef>
              <a:spcAft>
                <a:spcPts val="0"/>
              </a:spcAft>
              <a:buNone/>
            </a:pPr>
            <a:endParaRPr sz="2300" b="1" dirty="0">
              <a:solidFill>
                <a:schemeClr val="tx1"/>
              </a:solidFill>
              <a:highlight>
                <a:srgbClr val="00FFFF"/>
              </a:highlight>
              <a:latin typeface="Calibri" panose="020F0502020204030204" pitchFamily="34" charset="0"/>
              <a:cs typeface="Calibri" panose="020F0502020204030204" pitchFamily="34" charset="0"/>
            </a:endParaRPr>
          </a:p>
        </p:txBody>
      </p:sp>
      <p:sp>
        <p:nvSpPr>
          <p:cNvPr id="6" name="מלבן מעוגל 10">
            <a:extLst>
              <a:ext uri="{FF2B5EF4-FFF2-40B4-BE49-F238E27FC236}">
                <a16:creationId xmlns:a16="http://schemas.microsoft.com/office/drawing/2014/main" id="{79AD949E-ADAC-9C2B-B6F8-2D0A0D922551}"/>
              </a:ext>
            </a:extLst>
          </p:cNvPr>
          <p:cNvSpPr/>
          <p:nvPr/>
        </p:nvSpPr>
        <p:spPr>
          <a:xfrm>
            <a:off x="7325396" y="314808"/>
            <a:ext cx="1442895" cy="307777"/>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התבוננות – פעילות 1</a:t>
            </a:r>
            <a:endParaRPr lang="en-US" sz="1200"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F116F63-25E1-B94A-6328-016DB6A72F32}"/>
              </a:ext>
            </a:extLst>
          </p:cNvPr>
          <p:cNvSpPr txBox="1"/>
          <p:nvPr/>
        </p:nvSpPr>
        <p:spPr>
          <a:xfrm>
            <a:off x="4046894" y="1056287"/>
            <a:ext cx="4822256" cy="523220"/>
          </a:xfrm>
          <a:prstGeom prst="rect">
            <a:avLst/>
          </a:prstGeom>
          <a:noFill/>
        </p:spPr>
        <p:txBody>
          <a:bodyPr wrap="square">
            <a:spAutoFit/>
          </a:bodyPr>
          <a:lstStyle/>
          <a:p>
            <a:pPr marL="0" lvl="0" indent="0" algn="r" rtl="1">
              <a:spcBef>
                <a:spcPts val="0"/>
              </a:spcBef>
              <a:spcAft>
                <a:spcPts val="0"/>
              </a:spcAft>
              <a:buNone/>
            </a:pPr>
            <a:r>
              <a:rPr lang="he-IL" sz="1400" b="1" dirty="0">
                <a:latin typeface="Calibri"/>
                <a:ea typeface="Calibri"/>
                <a:cs typeface="Calibri"/>
                <a:sym typeface="Calibri"/>
              </a:rPr>
              <a:t>הוראות: </a:t>
            </a:r>
            <a:br>
              <a:rPr lang="he-IL" sz="1400" b="1" dirty="0">
                <a:latin typeface="Calibri"/>
                <a:ea typeface="Calibri"/>
                <a:cs typeface="Calibri"/>
                <a:sym typeface="Calibri"/>
              </a:rPr>
            </a:br>
            <a:endParaRPr lang="he-IL" sz="1400" dirty="0">
              <a:latin typeface="Calibri"/>
              <a:ea typeface="Calibri"/>
              <a:cs typeface="Calibri"/>
              <a:sym typeface="Calibri"/>
            </a:endParaRPr>
          </a:p>
        </p:txBody>
      </p:sp>
      <p:grpSp>
        <p:nvGrpSpPr>
          <p:cNvPr id="9" name="Group 8">
            <a:extLst>
              <a:ext uri="{FF2B5EF4-FFF2-40B4-BE49-F238E27FC236}">
                <a16:creationId xmlns:a16="http://schemas.microsoft.com/office/drawing/2014/main" id="{7CED9FB0-CA93-D0DB-CC5A-0A5866D70915}"/>
              </a:ext>
            </a:extLst>
          </p:cNvPr>
          <p:cNvGrpSpPr/>
          <p:nvPr/>
        </p:nvGrpSpPr>
        <p:grpSpPr>
          <a:xfrm>
            <a:off x="8460412" y="1398313"/>
            <a:ext cx="307879" cy="309083"/>
            <a:chOff x="4189461" y="2606194"/>
            <a:chExt cx="307879" cy="309083"/>
          </a:xfrm>
        </p:grpSpPr>
        <p:sp>
          <p:nvSpPr>
            <p:cNvPr id="10" name="Oval 9">
              <a:extLst>
                <a:ext uri="{FF2B5EF4-FFF2-40B4-BE49-F238E27FC236}">
                  <a16:creationId xmlns:a16="http://schemas.microsoft.com/office/drawing/2014/main" id="{AED3B5DC-EA7F-EC58-A563-0ADEC760AA49}"/>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508C4601-C25A-0290-CA4C-BF1758BD2DA1}"/>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p>
          </p:txBody>
        </p:sp>
      </p:grpSp>
      <p:sp>
        <p:nvSpPr>
          <p:cNvPr id="13" name="TextBox 12">
            <a:extLst>
              <a:ext uri="{FF2B5EF4-FFF2-40B4-BE49-F238E27FC236}">
                <a16:creationId xmlns:a16="http://schemas.microsoft.com/office/drawing/2014/main" id="{6C84AB4E-701B-E947-A4F7-F4165827CE75}"/>
              </a:ext>
            </a:extLst>
          </p:cNvPr>
          <p:cNvSpPr txBox="1"/>
          <p:nvPr/>
        </p:nvSpPr>
        <p:spPr>
          <a:xfrm>
            <a:off x="1248149" y="1317897"/>
            <a:ext cx="3072771" cy="461665"/>
          </a:xfrm>
          <a:prstGeom prst="rect">
            <a:avLst/>
          </a:prstGeom>
          <a:noFill/>
        </p:spPr>
        <p:txBody>
          <a:bodyPr wrap="square">
            <a:spAutoFit/>
          </a:bodyPr>
          <a:lstStyle/>
          <a:p>
            <a:pPr algn="r" rtl="1"/>
            <a:r>
              <a:rPr lang="he-IL" sz="1200" dirty="0">
                <a:latin typeface="Calibri"/>
                <a:ea typeface="Calibri"/>
                <a:cs typeface="Calibri"/>
                <a:sym typeface="Calibri"/>
              </a:rPr>
              <a:t>כתבו במחברת שלכם, את תשובות ההורים </a:t>
            </a:r>
            <a:br>
              <a:rPr lang="en-US" sz="1200" dirty="0">
                <a:latin typeface="Calibri"/>
                <a:ea typeface="Calibri"/>
                <a:cs typeface="Calibri"/>
                <a:sym typeface="Calibri"/>
              </a:rPr>
            </a:br>
            <a:r>
              <a:rPr lang="he-IL" sz="1200" dirty="0">
                <a:latin typeface="Calibri"/>
                <a:ea typeface="Calibri"/>
                <a:cs typeface="Calibri"/>
                <a:sym typeface="Calibri"/>
              </a:rPr>
              <a:t>כדי שתוכלו להשתמש במידע בהמשך</a:t>
            </a:r>
            <a:endParaRPr lang="en-IL" sz="1200" dirty="0"/>
          </a:p>
        </p:txBody>
      </p:sp>
      <p:sp>
        <p:nvSpPr>
          <p:cNvPr id="15" name="TextBox 14">
            <a:extLst>
              <a:ext uri="{FF2B5EF4-FFF2-40B4-BE49-F238E27FC236}">
                <a16:creationId xmlns:a16="http://schemas.microsoft.com/office/drawing/2014/main" id="{F9BF4CD2-DE6C-3213-4AEE-E55F40858741}"/>
              </a:ext>
            </a:extLst>
          </p:cNvPr>
          <p:cNvSpPr txBox="1"/>
          <p:nvPr/>
        </p:nvSpPr>
        <p:spPr>
          <a:xfrm>
            <a:off x="6930189" y="1308753"/>
            <a:ext cx="1530222" cy="461665"/>
          </a:xfrm>
          <a:prstGeom prst="rect">
            <a:avLst/>
          </a:prstGeom>
          <a:noFill/>
        </p:spPr>
        <p:txBody>
          <a:bodyPr wrap="square">
            <a:spAutoFit/>
          </a:bodyPr>
          <a:lstStyle/>
          <a:p>
            <a:pPr algn="r" rtl="1"/>
            <a:r>
              <a:rPr lang="he-IL" sz="1200" dirty="0">
                <a:latin typeface="Calibri"/>
                <a:ea typeface="Calibri"/>
                <a:cs typeface="Calibri"/>
                <a:sym typeface="Calibri"/>
              </a:rPr>
              <a:t>הזמינו את אחד ההורים לראיון קצר</a:t>
            </a:r>
            <a:endParaRPr lang="en-IL" sz="1200" dirty="0"/>
          </a:p>
        </p:txBody>
      </p:sp>
      <p:grpSp>
        <p:nvGrpSpPr>
          <p:cNvPr id="16" name="Group 15">
            <a:extLst>
              <a:ext uri="{FF2B5EF4-FFF2-40B4-BE49-F238E27FC236}">
                <a16:creationId xmlns:a16="http://schemas.microsoft.com/office/drawing/2014/main" id="{6677D9A6-B621-5C2E-0B0B-FD7F1E00A06D}"/>
              </a:ext>
            </a:extLst>
          </p:cNvPr>
          <p:cNvGrpSpPr/>
          <p:nvPr/>
        </p:nvGrpSpPr>
        <p:grpSpPr>
          <a:xfrm>
            <a:off x="6449936" y="1385043"/>
            <a:ext cx="307879" cy="309083"/>
            <a:chOff x="4189461" y="2606194"/>
            <a:chExt cx="307879" cy="309083"/>
          </a:xfrm>
        </p:grpSpPr>
        <p:sp>
          <p:nvSpPr>
            <p:cNvPr id="17" name="Oval 16">
              <a:extLst>
                <a:ext uri="{FF2B5EF4-FFF2-40B4-BE49-F238E27FC236}">
                  <a16:creationId xmlns:a16="http://schemas.microsoft.com/office/drawing/2014/main" id="{F56C6162-15CF-0C68-F13E-03AC544C8FAF}"/>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TextBox 17">
              <a:extLst>
                <a:ext uri="{FF2B5EF4-FFF2-40B4-BE49-F238E27FC236}">
                  <a16:creationId xmlns:a16="http://schemas.microsoft.com/office/drawing/2014/main" id="{71E7E1C5-35E7-D2E6-F668-B909EA751104}"/>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p>
          </p:txBody>
        </p:sp>
      </p:grpSp>
      <p:sp>
        <p:nvSpPr>
          <p:cNvPr id="20" name="TextBox 19">
            <a:extLst>
              <a:ext uri="{FF2B5EF4-FFF2-40B4-BE49-F238E27FC236}">
                <a16:creationId xmlns:a16="http://schemas.microsoft.com/office/drawing/2014/main" id="{2F5A9F0B-C927-1902-4C4F-1845AE3758D2}"/>
              </a:ext>
            </a:extLst>
          </p:cNvPr>
          <p:cNvSpPr txBox="1"/>
          <p:nvPr/>
        </p:nvSpPr>
        <p:spPr>
          <a:xfrm>
            <a:off x="4818855" y="1330110"/>
            <a:ext cx="1530222" cy="461665"/>
          </a:xfrm>
          <a:prstGeom prst="rect">
            <a:avLst/>
          </a:prstGeom>
          <a:noFill/>
        </p:spPr>
        <p:txBody>
          <a:bodyPr wrap="square">
            <a:spAutoFit/>
          </a:bodyPr>
          <a:lstStyle/>
          <a:p>
            <a:pPr algn="r" rtl="1"/>
            <a:r>
              <a:rPr lang="he-IL" sz="1200" dirty="0">
                <a:latin typeface="Calibri"/>
                <a:ea typeface="Calibri"/>
                <a:cs typeface="Calibri"/>
                <a:sym typeface="Calibri"/>
              </a:rPr>
              <a:t>בחרו </a:t>
            </a:r>
            <a:r>
              <a:rPr lang="he-IL" sz="1200" b="1" dirty="0">
                <a:latin typeface="Calibri"/>
                <a:ea typeface="Calibri"/>
                <a:cs typeface="Calibri"/>
                <a:sym typeface="Calibri"/>
              </a:rPr>
              <a:t>חמש עד שבע</a:t>
            </a:r>
            <a:r>
              <a:rPr lang="he-IL" sz="1200" dirty="0">
                <a:latin typeface="Calibri"/>
                <a:ea typeface="Calibri"/>
                <a:cs typeface="Calibri"/>
                <a:sym typeface="Calibri"/>
              </a:rPr>
              <a:t> מתוך השאלות שלהלן</a:t>
            </a:r>
            <a:endParaRPr lang="en-IL" sz="1200" dirty="0"/>
          </a:p>
        </p:txBody>
      </p:sp>
      <p:grpSp>
        <p:nvGrpSpPr>
          <p:cNvPr id="21" name="Group 20">
            <a:extLst>
              <a:ext uri="{FF2B5EF4-FFF2-40B4-BE49-F238E27FC236}">
                <a16:creationId xmlns:a16="http://schemas.microsoft.com/office/drawing/2014/main" id="{05AB320B-6945-A819-83C3-3C223C0EEBE1}"/>
              </a:ext>
            </a:extLst>
          </p:cNvPr>
          <p:cNvGrpSpPr/>
          <p:nvPr/>
        </p:nvGrpSpPr>
        <p:grpSpPr>
          <a:xfrm>
            <a:off x="4340170" y="1391082"/>
            <a:ext cx="307879" cy="309083"/>
            <a:chOff x="4189461" y="2606194"/>
            <a:chExt cx="307879" cy="309083"/>
          </a:xfrm>
        </p:grpSpPr>
        <p:sp>
          <p:nvSpPr>
            <p:cNvPr id="22" name="Oval 21">
              <a:extLst>
                <a:ext uri="{FF2B5EF4-FFF2-40B4-BE49-F238E27FC236}">
                  <a16:creationId xmlns:a16="http://schemas.microsoft.com/office/drawing/2014/main" id="{FD5B0EEC-C52F-DC5F-FB97-F0321E83BF45}"/>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2D80A0E8-9065-3EDC-2271-099783F49EEE}"/>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p>
          </p:txBody>
        </p:sp>
      </p:grpSp>
      <p:sp>
        <p:nvSpPr>
          <p:cNvPr id="24" name="Google Shape;178;p29">
            <a:extLst>
              <a:ext uri="{FF2B5EF4-FFF2-40B4-BE49-F238E27FC236}">
                <a16:creationId xmlns:a16="http://schemas.microsoft.com/office/drawing/2014/main" id="{C3A20468-0D1A-EB92-94F5-6C08988C656A}"/>
              </a:ext>
            </a:extLst>
          </p:cNvPr>
          <p:cNvSpPr txBox="1"/>
          <p:nvPr/>
        </p:nvSpPr>
        <p:spPr>
          <a:xfrm>
            <a:off x="4560577" y="1730766"/>
            <a:ext cx="4330525" cy="518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200" dirty="0">
              <a:latin typeface="Calibri"/>
              <a:ea typeface="Calibri"/>
              <a:cs typeface="Calibri"/>
              <a:sym typeface="Calibri"/>
            </a:endParaRPr>
          </a:p>
          <a:p>
            <a:pPr marL="0" lvl="0" indent="0" algn="r" rtl="1">
              <a:spcBef>
                <a:spcPts val="0"/>
              </a:spcBef>
              <a:spcAft>
                <a:spcPts val="0"/>
              </a:spcAft>
              <a:buNone/>
            </a:pPr>
            <a:endParaRPr sz="1200" dirty="0">
              <a:latin typeface="Calibri"/>
              <a:ea typeface="Calibri"/>
              <a:cs typeface="Calibri"/>
              <a:sym typeface="Calibri"/>
            </a:endParaRPr>
          </a:p>
          <a:p>
            <a:pPr marL="0" lvl="0" indent="0" algn="r" rtl="1">
              <a:spcBef>
                <a:spcPts val="0"/>
              </a:spcBef>
              <a:spcAft>
                <a:spcPts val="0"/>
              </a:spcAft>
              <a:buNone/>
            </a:pPr>
            <a:endParaRPr sz="1200" dirty="0">
              <a:latin typeface="Calibri"/>
              <a:ea typeface="Calibri"/>
              <a:cs typeface="Calibri"/>
              <a:sym typeface="Calibri"/>
            </a:endParaRPr>
          </a:p>
          <a:p>
            <a:pPr marL="0" lvl="0" indent="0" algn="r" rtl="1">
              <a:spcBef>
                <a:spcPts val="0"/>
              </a:spcBef>
              <a:spcAft>
                <a:spcPts val="0"/>
              </a:spcAft>
              <a:buNone/>
            </a:pPr>
            <a:r>
              <a:rPr lang="iw-IL" sz="1200" b="1" dirty="0">
                <a:latin typeface="Calibri"/>
                <a:ea typeface="Calibri"/>
                <a:cs typeface="Calibri"/>
                <a:sym typeface="Calibri"/>
              </a:rPr>
              <a:t>שם המרואיין/ת</a:t>
            </a:r>
            <a:r>
              <a:rPr lang="he-IL" sz="1200" b="1" dirty="0">
                <a:latin typeface="Calibri"/>
                <a:ea typeface="Calibri"/>
                <a:cs typeface="Calibri"/>
                <a:sym typeface="Calibri"/>
              </a:rPr>
              <a:t>:____________________</a:t>
            </a:r>
            <a:endParaRPr sz="1200" dirty="0">
              <a:latin typeface="Calibri"/>
              <a:ea typeface="Calibri"/>
              <a:cs typeface="Calibri"/>
              <a:sym typeface="Calibri"/>
            </a:endParaRPr>
          </a:p>
          <a:p>
            <a:pPr marL="0" lvl="0" indent="0" algn="r" rtl="1">
              <a:spcBef>
                <a:spcPts val="0"/>
              </a:spcBef>
              <a:spcAft>
                <a:spcPts val="0"/>
              </a:spcAft>
              <a:buClr>
                <a:schemeClr val="dk1"/>
              </a:buClr>
              <a:buSzPts val="1100"/>
              <a:buFont typeface="Arial"/>
              <a:buNone/>
            </a:pPr>
            <a:endParaRPr sz="1200" dirty="0">
              <a:solidFill>
                <a:schemeClr val="dk1"/>
              </a:solidFill>
            </a:endParaRPr>
          </a:p>
          <a:p>
            <a:pPr marL="0" lvl="0" indent="0" algn="r" rtl="1">
              <a:spcBef>
                <a:spcPts val="0"/>
              </a:spcBef>
              <a:spcAft>
                <a:spcPts val="0"/>
              </a:spcAft>
              <a:buClr>
                <a:schemeClr val="dk1"/>
              </a:buClr>
              <a:buSzPts val="1100"/>
              <a:buFont typeface="Arial"/>
              <a:buNone/>
            </a:pPr>
            <a:endParaRPr sz="1200" dirty="0"/>
          </a:p>
          <a:p>
            <a:pPr marL="0" lvl="0" indent="0" algn="r" rtl="1">
              <a:spcBef>
                <a:spcPts val="0"/>
              </a:spcBef>
              <a:spcAft>
                <a:spcPts val="0"/>
              </a:spcAft>
              <a:buNone/>
            </a:pPr>
            <a:r>
              <a:rPr lang="iw-IL" sz="1200" dirty="0"/>
              <a:t> </a:t>
            </a:r>
            <a:endParaRPr sz="1200" dirty="0"/>
          </a:p>
        </p:txBody>
      </p:sp>
      <p:sp>
        <p:nvSpPr>
          <p:cNvPr id="25" name="תיבת טקסט 1">
            <a:extLst>
              <a:ext uri="{FF2B5EF4-FFF2-40B4-BE49-F238E27FC236}">
                <a16:creationId xmlns:a16="http://schemas.microsoft.com/office/drawing/2014/main" id="{DE336DCD-1625-862A-38AD-6A46AA9A8737}"/>
              </a:ext>
            </a:extLst>
          </p:cNvPr>
          <p:cNvSpPr txBox="1"/>
          <p:nvPr/>
        </p:nvSpPr>
        <p:spPr>
          <a:xfrm>
            <a:off x="993100" y="2083508"/>
            <a:ext cx="7895300" cy="292196"/>
          </a:xfrm>
          <a:prstGeom prst="rect">
            <a:avLst/>
          </a:prstGeom>
          <a:noFill/>
        </p:spPr>
        <p:txBody>
          <a:bodyPr wrap="square" rtlCol="1">
            <a:spAutoFit/>
          </a:bodyPr>
          <a:lstStyle/>
          <a:p>
            <a:pPr marL="9525" algn="r" rtl="1">
              <a:lnSpc>
                <a:spcPct val="115000"/>
              </a:lnSpc>
              <a:spcAft>
                <a:spcPts val="800"/>
              </a:spcAft>
            </a:pPr>
            <a:r>
              <a:rPr lang="he-IL" sz="1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מהו אמצעי תחבורה העיקרי שבו את/ה משתמש/ת כדי להגיע ממקום למקום? (רכב פרטי/תחבורה ציבורית/הליכה)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Google Shape;258;p35">
            <a:extLst>
              <a:ext uri="{FF2B5EF4-FFF2-40B4-BE49-F238E27FC236}">
                <a16:creationId xmlns:a16="http://schemas.microsoft.com/office/drawing/2014/main" id="{1B40ED3A-78AF-B92E-3028-EEBBB98947E1}"/>
              </a:ext>
            </a:extLst>
          </p:cNvPr>
          <p:cNvSpPr txBox="1"/>
          <p:nvPr/>
        </p:nvSpPr>
        <p:spPr>
          <a:xfrm>
            <a:off x="6146586" y="2534834"/>
            <a:ext cx="2661025" cy="2402928"/>
          </a:xfrm>
          <a:prstGeom prst="roundRect">
            <a:avLst>
              <a:gd name="adj" fmla="val 5229"/>
            </a:avLst>
          </a:prstGeom>
          <a:solidFill>
            <a:schemeClr val="bg1"/>
          </a:solidFill>
          <a:ln w="19050">
            <a:solidFill>
              <a:schemeClr val="accent2"/>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7" name="Google Shape;258;p35">
            <a:extLst>
              <a:ext uri="{FF2B5EF4-FFF2-40B4-BE49-F238E27FC236}">
                <a16:creationId xmlns:a16="http://schemas.microsoft.com/office/drawing/2014/main" id="{AC7F9F81-98D8-2EE3-A5FD-AC49C913F9C9}"/>
              </a:ext>
            </a:extLst>
          </p:cNvPr>
          <p:cNvSpPr txBox="1"/>
          <p:nvPr/>
        </p:nvSpPr>
        <p:spPr>
          <a:xfrm>
            <a:off x="3357536" y="2534834"/>
            <a:ext cx="2661026" cy="2402928"/>
          </a:xfrm>
          <a:prstGeom prst="roundRect">
            <a:avLst>
              <a:gd name="adj" fmla="val 5229"/>
            </a:avLst>
          </a:prstGeom>
          <a:solidFill>
            <a:schemeClr val="bg1"/>
          </a:solidFill>
          <a:ln w="19050">
            <a:solidFill>
              <a:schemeClr val="accent3"/>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8" name="Google Shape;258;p35">
            <a:extLst>
              <a:ext uri="{FF2B5EF4-FFF2-40B4-BE49-F238E27FC236}">
                <a16:creationId xmlns:a16="http://schemas.microsoft.com/office/drawing/2014/main" id="{33250A83-3DB2-968F-20E4-3D466C0C6A9D}"/>
              </a:ext>
            </a:extLst>
          </p:cNvPr>
          <p:cNvSpPr txBox="1"/>
          <p:nvPr/>
        </p:nvSpPr>
        <p:spPr>
          <a:xfrm>
            <a:off x="573062" y="2534834"/>
            <a:ext cx="2661026" cy="2402928"/>
          </a:xfrm>
          <a:prstGeom prst="roundRect">
            <a:avLst>
              <a:gd name="adj" fmla="val 5229"/>
            </a:avLst>
          </a:prstGeom>
          <a:solidFill>
            <a:schemeClr val="bg1"/>
          </a:solidFill>
          <a:ln w="19050">
            <a:solidFill>
              <a:schemeClr val="accent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0" name="TextBox 29">
            <a:extLst>
              <a:ext uri="{FF2B5EF4-FFF2-40B4-BE49-F238E27FC236}">
                <a16:creationId xmlns:a16="http://schemas.microsoft.com/office/drawing/2014/main" id="{4871C074-1151-B9CC-8682-7F1FBECFC20E}"/>
              </a:ext>
            </a:extLst>
          </p:cNvPr>
          <p:cNvSpPr txBox="1"/>
          <p:nvPr/>
        </p:nvSpPr>
        <p:spPr>
          <a:xfrm>
            <a:off x="6142010" y="2602208"/>
            <a:ext cx="2612041" cy="2324804"/>
          </a:xfrm>
          <a:prstGeom prst="rect">
            <a:avLst/>
          </a:prstGeom>
          <a:noFill/>
        </p:spPr>
        <p:txBody>
          <a:bodyPr wrap="square">
            <a:spAutoFit/>
          </a:bodyPr>
          <a:lstStyle/>
          <a:p>
            <a:pPr marL="182563" indent="-182563" algn="r" rtl="1">
              <a:lnSpc>
                <a:spcPct val="115000"/>
              </a:lnSpc>
              <a:spcAft>
                <a:spcPts val="800"/>
              </a:spcAft>
              <a:tabLst>
                <a:tab pos="685800" algn="l"/>
              </a:tabLst>
            </a:pPr>
            <a:r>
              <a:rPr lang="he-IL"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אם התשובה היא </a:t>
            </a:r>
            <a:r>
              <a:rPr lang="he-IL" sz="11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רכב פרטי</a:t>
            </a:r>
            <a:r>
              <a:rPr lang="he-IL"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המשיכו לשאול:</a:t>
            </a:r>
            <a:endParaRPr lang="en-US"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lvl="0" indent="-228600" algn="r" rtl="1">
              <a:lnSpc>
                <a:spcPct val="115000"/>
              </a:lnSpc>
              <a:spcAft>
                <a:spcPts val="0"/>
              </a:spcAft>
              <a:buClr>
                <a:schemeClr val="accent2"/>
              </a:buClr>
              <a:buFont typeface="+mj-lt"/>
              <a:buAutoNum type="arabicPeriod"/>
              <a:tabLst>
                <a:tab pos="685800" algn="l"/>
              </a:tabLst>
            </a:pP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האם את/ה יודע/ת מהי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מידת הזיהום של הרכב שלך?</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228600" lvl="0" indent="-228600" algn="r" rtl="1">
              <a:lnSpc>
                <a:spcPct val="115000"/>
              </a:lnSpc>
              <a:spcAft>
                <a:spcPts val="0"/>
              </a:spcAft>
              <a:buClr>
                <a:schemeClr val="accent2"/>
              </a:buClr>
              <a:buFont typeface="+mj-lt"/>
              <a:buAutoNum type="arabicPeriod"/>
              <a:tabLst>
                <a:tab pos="685800" algn="l"/>
              </a:tabLst>
            </a:pP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מה אהוב עליך בנסיעה ברכב?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228600" lvl="0" indent="-228600" algn="r" rtl="1">
              <a:lnSpc>
                <a:spcPct val="115000"/>
              </a:lnSpc>
              <a:spcAft>
                <a:spcPts val="0"/>
              </a:spcAft>
              <a:buClr>
                <a:schemeClr val="accent2"/>
              </a:buClr>
              <a:buFont typeface="+mj-lt"/>
              <a:buAutoNum type="arabicPeriod"/>
              <a:tabLst>
                <a:tab pos="685800" algn="l"/>
              </a:tabLst>
            </a:pP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מה קשה לך בנסיעה ברכב?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228600" lvl="0" indent="-228600" algn="r" rtl="1">
              <a:lnSpc>
                <a:spcPct val="115000"/>
              </a:lnSpc>
              <a:spcAft>
                <a:spcPts val="0"/>
              </a:spcAft>
              <a:buClr>
                <a:schemeClr val="accent2"/>
              </a:buClr>
              <a:buFont typeface="+mj-lt"/>
              <a:buAutoNum type="arabicPeriod"/>
              <a:tabLst>
                <a:tab pos="685800" algn="l"/>
              </a:tabLst>
            </a:pP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כמה מהנסיעות ברכב הפרטי אפשר היה "לחסוך" ואיך? (כלומר להחליף בהליכה או בתחבורה ציבורית או בנסיעה משותפת?)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228600" lvl="0" indent="-228600" algn="r" rtl="1">
              <a:lnSpc>
                <a:spcPct val="115000"/>
              </a:lnSpc>
              <a:spcAft>
                <a:spcPts val="0"/>
              </a:spcAft>
              <a:buClr>
                <a:schemeClr val="accent2"/>
              </a:buClr>
              <a:buFont typeface="+mj-lt"/>
              <a:buAutoNum type="arabicPeriod"/>
              <a:tabLst>
                <a:tab pos="685800" algn="l"/>
              </a:tabLst>
            </a:pP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אם היית יכול/ה להחליף נסיעה אחת ברכב הפרטי, </a:t>
            </a:r>
            <a:r>
              <a:rPr lang="he-IL"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בהליכה,</a:t>
            </a: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במהלך השבוע, </a:t>
            </a:r>
            <a:b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he-I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במה היית בוחר/ת? </a:t>
            </a:r>
          </a:p>
        </p:txBody>
      </p:sp>
      <p:sp>
        <p:nvSpPr>
          <p:cNvPr id="32" name="TextBox 31">
            <a:extLst>
              <a:ext uri="{FF2B5EF4-FFF2-40B4-BE49-F238E27FC236}">
                <a16:creationId xmlns:a16="http://schemas.microsoft.com/office/drawing/2014/main" id="{88FAA20B-EF6C-0A00-242C-4D56EA403459}"/>
              </a:ext>
            </a:extLst>
          </p:cNvPr>
          <p:cNvSpPr txBox="1"/>
          <p:nvPr/>
        </p:nvSpPr>
        <p:spPr>
          <a:xfrm>
            <a:off x="3386411" y="2591971"/>
            <a:ext cx="2552378" cy="2130135"/>
          </a:xfrm>
          <a:prstGeom prst="rect">
            <a:avLst/>
          </a:prstGeom>
          <a:noFill/>
        </p:spPr>
        <p:txBody>
          <a:bodyPr wrap="square">
            <a:spAutoFit/>
          </a:bodyPr>
          <a:lstStyle/>
          <a:p>
            <a:pPr marL="9525" algn="r" rtl="1">
              <a:lnSpc>
                <a:spcPct val="115000"/>
              </a:lnSpc>
              <a:spcAft>
                <a:spcPts val="800"/>
              </a:spcAft>
            </a:pPr>
            <a:r>
              <a:rPr lang="he-IL"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אם התשובה היא </a:t>
            </a:r>
            <a:r>
              <a:rPr lang="he-IL" sz="11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תחבורה </a:t>
            </a:r>
            <a:br>
              <a:rPr lang="en-US" sz="11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he-IL" sz="11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ציבורית</a:t>
            </a:r>
            <a:r>
              <a:rPr lang="he-IL"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המשיכו לשאול:</a:t>
            </a:r>
            <a:endParaRPr lang="en-US" sz="11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82563" lvl="0" indent="-182563" algn="r" rtl="1">
              <a:lnSpc>
                <a:spcPct val="115000"/>
              </a:lnSpc>
              <a:spcAft>
                <a:spcPts val="0"/>
              </a:spcAft>
              <a:buClr>
                <a:schemeClr val="accent3"/>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באיזה תחבורה ציבורית את/ה משתמש/ת (רכבת/אוטובוס/אחר)?</a:t>
            </a:r>
            <a:endParaRPr lang="en-US" sz="1100" dirty="0">
              <a:effectLst/>
              <a:latin typeface="Times New Roman" panose="02020603050405020304" pitchFamily="18" charset="0"/>
              <a:ea typeface="Times New Roman" panose="02020603050405020304" pitchFamily="18" charset="0"/>
            </a:endParaRPr>
          </a:p>
          <a:p>
            <a:pPr marL="182563" lvl="0" indent="-182563" algn="r" rtl="1">
              <a:lnSpc>
                <a:spcPct val="115000"/>
              </a:lnSpc>
              <a:spcAft>
                <a:spcPts val="0"/>
              </a:spcAft>
              <a:buClr>
                <a:schemeClr val="accent3"/>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האם את/ה יודע/ת מהי מידת הזיהום של אמצעי התחבורה הזה?</a:t>
            </a:r>
            <a:endParaRPr lang="en-US" sz="1100" dirty="0">
              <a:effectLst/>
              <a:latin typeface="Times New Roman" panose="02020603050405020304" pitchFamily="18" charset="0"/>
              <a:ea typeface="Times New Roman" panose="02020603050405020304" pitchFamily="18" charset="0"/>
            </a:endParaRPr>
          </a:p>
          <a:p>
            <a:pPr marL="182563" lvl="0" indent="-182563" algn="r" rtl="1">
              <a:lnSpc>
                <a:spcPct val="115000"/>
              </a:lnSpc>
              <a:spcAft>
                <a:spcPts val="0"/>
              </a:spcAft>
              <a:buClr>
                <a:schemeClr val="accent3"/>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מה אהוב עליך בנסיעה בתחבורה ציבורית? </a:t>
            </a:r>
            <a:endParaRPr lang="en-US" sz="1100" dirty="0">
              <a:effectLst/>
              <a:latin typeface="Times New Roman" panose="02020603050405020304" pitchFamily="18" charset="0"/>
              <a:ea typeface="Times New Roman" panose="02020603050405020304" pitchFamily="18" charset="0"/>
            </a:endParaRPr>
          </a:p>
          <a:p>
            <a:pPr marL="182563" lvl="0" indent="-182563" algn="r" rtl="1">
              <a:lnSpc>
                <a:spcPct val="115000"/>
              </a:lnSpc>
              <a:spcAft>
                <a:spcPts val="0"/>
              </a:spcAft>
              <a:buClr>
                <a:schemeClr val="accent3"/>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מה קשה לך בנסיעה בתחבורה ציבורית? </a:t>
            </a:r>
            <a:endParaRPr lang="en-US" sz="1100" dirty="0">
              <a:effectLst/>
              <a:latin typeface="Times New Roman" panose="02020603050405020304" pitchFamily="18" charset="0"/>
              <a:ea typeface="Times New Roman" panose="02020603050405020304" pitchFamily="18" charset="0"/>
            </a:endParaRPr>
          </a:p>
          <a:p>
            <a:pPr marL="182563" lvl="0" indent="-182563" algn="r" rtl="1">
              <a:lnSpc>
                <a:spcPct val="115000"/>
              </a:lnSpc>
              <a:spcAft>
                <a:spcPts val="0"/>
              </a:spcAft>
              <a:buClr>
                <a:schemeClr val="accent3"/>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אם היית יכול/ה להחליף נסיעה אחת </a:t>
            </a:r>
            <a:r>
              <a:rPr lang="he-IL" sz="1100"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בהליכה</a:t>
            </a: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במהלך השבוע, במה היית בוחר/ת? </a:t>
            </a:r>
          </a:p>
        </p:txBody>
      </p:sp>
      <p:sp>
        <p:nvSpPr>
          <p:cNvPr id="34" name="TextBox 33">
            <a:extLst>
              <a:ext uri="{FF2B5EF4-FFF2-40B4-BE49-F238E27FC236}">
                <a16:creationId xmlns:a16="http://schemas.microsoft.com/office/drawing/2014/main" id="{9A145D92-4741-5150-3041-52F2456311E6}"/>
              </a:ext>
            </a:extLst>
          </p:cNvPr>
          <p:cNvSpPr txBox="1"/>
          <p:nvPr/>
        </p:nvSpPr>
        <p:spPr>
          <a:xfrm>
            <a:off x="641700" y="2613529"/>
            <a:ext cx="2519469" cy="1934569"/>
          </a:xfrm>
          <a:prstGeom prst="rect">
            <a:avLst/>
          </a:prstGeom>
          <a:noFill/>
        </p:spPr>
        <p:txBody>
          <a:bodyPr wrap="square">
            <a:spAutoFit/>
          </a:bodyPr>
          <a:lstStyle/>
          <a:p>
            <a:pPr marL="9525" algn="r" rtl="1">
              <a:lnSpc>
                <a:spcPct val="115000"/>
              </a:lnSpc>
              <a:spcAft>
                <a:spcPts val="800"/>
              </a:spcAft>
            </a:pPr>
            <a:r>
              <a:rPr lang="he-IL"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אם התשובה היא </a:t>
            </a:r>
            <a:r>
              <a:rPr lang="he-IL" sz="11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הליכה</a:t>
            </a:r>
            <a:r>
              <a:rPr lang="he-IL"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המשיכו לשאול:</a:t>
            </a:r>
            <a:endParaRPr lang="en-US" sz="11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lvl="0" indent="-228600" algn="r" rtl="1">
              <a:lnSpc>
                <a:spcPct val="115000"/>
              </a:lnSpc>
              <a:spcAft>
                <a:spcPts val="0"/>
              </a:spcAft>
              <a:buClr>
                <a:schemeClr val="accent1"/>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כל הכבוד! </a:t>
            </a:r>
            <a:r>
              <a:rPr lang="he-IL" sz="1100" dirty="0">
                <a:solidFill>
                  <a:srgbClr val="000000"/>
                </a:solidFill>
                <a:effectLst/>
                <a:latin typeface="Calibri" panose="020F0502020204030204" pitchFamily="34" charset="0"/>
                <a:ea typeface="Calibri" panose="020F0502020204030204" pitchFamily="34" charset="0"/>
                <a:cs typeface="Segoe UI Emoji" panose="020B0502040204020203" pitchFamily="34" charset="0"/>
                <a:sym typeface="Segoe UI Emoji" panose="020B0502040204020203" pitchFamily="34" charset="0"/>
              </a:rPr>
              <a:t>😊</a:t>
            </a:r>
            <a:endParaRPr lang="en-US" sz="1100" dirty="0">
              <a:effectLst/>
              <a:latin typeface="Times New Roman" panose="02020603050405020304" pitchFamily="18" charset="0"/>
              <a:ea typeface="Times New Roman" panose="02020603050405020304" pitchFamily="18" charset="0"/>
            </a:endParaRPr>
          </a:p>
          <a:p>
            <a:pPr marL="228600" lvl="0" indent="-228600" algn="r" rtl="1">
              <a:lnSpc>
                <a:spcPct val="115000"/>
              </a:lnSpc>
              <a:spcAft>
                <a:spcPts val="0"/>
              </a:spcAft>
              <a:buClr>
                <a:schemeClr val="accent1"/>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מה לדעתך היתרונות של הליכה ברגל, בהקשר של זיהום אוויר?</a:t>
            </a:r>
            <a:endParaRPr lang="en-US" sz="1100" dirty="0">
              <a:effectLst/>
              <a:latin typeface="Times New Roman" panose="02020603050405020304" pitchFamily="18" charset="0"/>
              <a:ea typeface="Times New Roman" panose="02020603050405020304" pitchFamily="18" charset="0"/>
            </a:endParaRPr>
          </a:p>
          <a:p>
            <a:pPr marL="228600" lvl="0" indent="-228600" algn="r" rtl="1">
              <a:lnSpc>
                <a:spcPct val="115000"/>
              </a:lnSpc>
              <a:spcAft>
                <a:spcPts val="0"/>
              </a:spcAft>
              <a:buClr>
                <a:schemeClr val="accent1"/>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מה לדעתך החסרונות של הליכה ברגל?</a:t>
            </a:r>
            <a:endParaRPr lang="en-US" sz="1100" dirty="0">
              <a:effectLst/>
              <a:latin typeface="Times New Roman" panose="02020603050405020304" pitchFamily="18" charset="0"/>
              <a:ea typeface="Times New Roman" panose="02020603050405020304" pitchFamily="18" charset="0"/>
            </a:endParaRPr>
          </a:p>
          <a:p>
            <a:pPr marL="228600" lvl="0" indent="-228600" algn="r" rtl="1">
              <a:lnSpc>
                <a:spcPct val="115000"/>
              </a:lnSpc>
              <a:spcAft>
                <a:spcPts val="0"/>
              </a:spcAft>
              <a:buClr>
                <a:schemeClr val="accent1"/>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מה אהוב עליך בהליכה? </a:t>
            </a:r>
            <a:endParaRPr lang="en-US" sz="1100" dirty="0">
              <a:effectLst/>
              <a:latin typeface="Times New Roman" panose="02020603050405020304" pitchFamily="18" charset="0"/>
              <a:ea typeface="Times New Roman" panose="02020603050405020304" pitchFamily="18" charset="0"/>
            </a:endParaRPr>
          </a:p>
          <a:p>
            <a:pPr marL="228600" lvl="0" indent="-228600" algn="r" rtl="1">
              <a:lnSpc>
                <a:spcPct val="115000"/>
              </a:lnSpc>
              <a:spcAft>
                <a:spcPts val="0"/>
              </a:spcAft>
              <a:buClr>
                <a:schemeClr val="accent1"/>
              </a:buClr>
              <a:buFont typeface="+mj-lt"/>
              <a:buAutoNum type="arabicPeriod"/>
              <a:tabLst>
                <a:tab pos="457200" algn="l"/>
              </a:tabLst>
            </a:pPr>
            <a:r>
              <a:rPr lang="he-IL"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מה קשה לך בהליכה? </a:t>
            </a:r>
          </a:p>
          <a:p>
            <a:pPr marL="228600" lvl="0" indent="-228600" algn="r" rtl="1">
              <a:lnSpc>
                <a:spcPct val="115000"/>
              </a:lnSpc>
              <a:spcAft>
                <a:spcPts val="0"/>
              </a:spcAft>
              <a:buClr>
                <a:schemeClr val="accent1"/>
              </a:buClr>
              <a:buFont typeface="+mj-lt"/>
              <a:buAutoNum type="arabicPeriod"/>
              <a:tabLst>
                <a:tab pos="457200" algn="l"/>
              </a:tabLst>
            </a:pPr>
            <a:r>
              <a:rPr lang="he-IL" sz="1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כיצד לדעתך אפשר לעודד הליכה ברגל במקום נסיעה ברכב?</a:t>
            </a:r>
            <a:endParaRPr lang="en-US" sz="1100" dirty="0">
              <a:effectLst/>
              <a:latin typeface="Times New Roman" panose="02020603050405020304" pitchFamily="18" charset="0"/>
              <a:ea typeface="Times New Roman" panose="02020603050405020304" pitchFamily="18" charset="0"/>
            </a:endParaRPr>
          </a:p>
        </p:txBody>
      </p:sp>
      <p:pic>
        <p:nvPicPr>
          <p:cNvPr id="35"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E9EC6F15-1A58-0094-28E0-9B52DF95C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9762" y="4331087"/>
            <a:ext cx="606675" cy="6066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group of cars with wheels&#10;&#10;Description automatically generated">
            <a:extLst>
              <a:ext uri="{FF2B5EF4-FFF2-40B4-BE49-F238E27FC236}">
                <a16:creationId xmlns:a16="http://schemas.microsoft.com/office/drawing/2014/main" id="{001C3822-0A73-69A8-E388-97BC607A97F7}"/>
              </a:ext>
            </a:extLst>
          </p:cNvPr>
          <p:cNvPicPr>
            <a:picLocks noChangeAspect="1"/>
          </p:cNvPicPr>
          <p:nvPr/>
        </p:nvPicPr>
        <p:blipFill rotWithShape="1">
          <a:blip r:embed="rId4"/>
          <a:srcRect l="34199" t="4720" r="31978" b="45252"/>
          <a:stretch/>
        </p:blipFill>
        <p:spPr>
          <a:xfrm flipH="1">
            <a:off x="3498607" y="2551529"/>
            <a:ext cx="919096" cy="599392"/>
          </a:xfrm>
          <a:prstGeom prst="rect">
            <a:avLst/>
          </a:prstGeom>
        </p:spPr>
      </p:pic>
      <p:pic>
        <p:nvPicPr>
          <p:cNvPr id="37" name="Picture 36" descr="A group of cars with wheels&#10;&#10;Description automatically generated">
            <a:extLst>
              <a:ext uri="{FF2B5EF4-FFF2-40B4-BE49-F238E27FC236}">
                <a16:creationId xmlns:a16="http://schemas.microsoft.com/office/drawing/2014/main" id="{4B1017C6-E5D9-40DF-B536-FEC02CD7D7AB}"/>
              </a:ext>
            </a:extLst>
          </p:cNvPr>
          <p:cNvPicPr>
            <a:picLocks noChangeAspect="1"/>
          </p:cNvPicPr>
          <p:nvPr/>
        </p:nvPicPr>
        <p:blipFill rotWithShape="1">
          <a:blip r:embed="rId4"/>
          <a:srcRect l="65080" t="49972" r="1097"/>
          <a:stretch/>
        </p:blipFill>
        <p:spPr>
          <a:xfrm flipH="1">
            <a:off x="5980941" y="4542633"/>
            <a:ext cx="1087154" cy="708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p:nvPr/>
        </p:nvSpPr>
        <p:spPr>
          <a:xfrm>
            <a:off x="1644400" y="720606"/>
            <a:ext cx="7239000" cy="5388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sz="2300" b="1" dirty="0">
                <a:solidFill>
                  <a:schemeClr val="bg1"/>
                </a:solidFill>
                <a:latin typeface="Calibri"/>
                <a:ea typeface="Calibri"/>
                <a:cs typeface="Calibri"/>
                <a:sym typeface="Calibri"/>
              </a:rPr>
              <a:t>לאן נוסעים</a:t>
            </a:r>
            <a:r>
              <a:rPr lang="he-IL" sz="2300" b="1">
                <a:solidFill>
                  <a:schemeClr val="bg1"/>
                </a:solidFill>
                <a:latin typeface="Calibri"/>
                <a:ea typeface="Calibri"/>
                <a:cs typeface="Calibri"/>
                <a:sym typeface="Calibri"/>
              </a:rPr>
              <a:t>?</a:t>
            </a:r>
            <a:r>
              <a:rPr lang="iw-IL" sz="2300" b="1">
                <a:solidFill>
                  <a:schemeClr val="bg1"/>
                </a:solidFill>
                <a:latin typeface="Calibri"/>
                <a:ea typeface="Calibri"/>
                <a:cs typeface="Calibri"/>
                <a:sym typeface="Calibri"/>
              </a:rPr>
              <a:t> </a:t>
            </a:r>
            <a:r>
              <a:rPr lang="iw-IL" sz="2300" b="1" dirty="0">
                <a:solidFill>
                  <a:schemeClr val="bg1"/>
                </a:solidFill>
                <a:latin typeface="Calibri"/>
                <a:ea typeface="Calibri"/>
                <a:cs typeface="Calibri"/>
                <a:sym typeface="Calibri"/>
              </a:rPr>
              <a:t>ממלאים יחד עם ההורים את הטבלה </a:t>
            </a:r>
            <a:endParaRPr dirty="0">
              <a:solidFill>
                <a:schemeClr val="bg1"/>
              </a:solidFill>
            </a:endParaRPr>
          </a:p>
        </p:txBody>
      </p:sp>
      <p:graphicFrame>
        <p:nvGraphicFramePr>
          <p:cNvPr id="186" name="Google Shape;186;p30"/>
          <p:cNvGraphicFramePr/>
          <p:nvPr>
            <p:extLst>
              <p:ext uri="{D42A27DB-BD31-4B8C-83A1-F6EECF244321}">
                <p14:modId xmlns:p14="http://schemas.microsoft.com/office/powerpoint/2010/main" val="3734399923"/>
              </p:ext>
            </p:extLst>
          </p:nvPr>
        </p:nvGraphicFramePr>
        <p:xfrm>
          <a:off x="693019" y="2084287"/>
          <a:ext cx="8064929" cy="2857320"/>
        </p:xfrm>
        <a:graphic>
          <a:graphicData uri="http://schemas.openxmlformats.org/drawingml/2006/table">
            <a:tbl>
              <a:tblPr>
                <a:noFill/>
                <a:tableStyleId>{349F9D0F-1B7B-41F4-B2B0-0D52992FCB93}</a:tableStyleId>
              </a:tblPr>
              <a:tblGrid>
                <a:gridCol w="2725809">
                  <a:extLst>
                    <a:ext uri="{9D8B030D-6E8A-4147-A177-3AD203B41FA5}">
                      <a16:colId xmlns:a16="http://schemas.microsoft.com/office/drawing/2014/main" val="20000"/>
                    </a:ext>
                  </a:extLst>
                </a:gridCol>
                <a:gridCol w="1083069">
                  <a:extLst>
                    <a:ext uri="{9D8B030D-6E8A-4147-A177-3AD203B41FA5}">
                      <a16:colId xmlns:a16="http://schemas.microsoft.com/office/drawing/2014/main" val="20001"/>
                    </a:ext>
                  </a:extLst>
                </a:gridCol>
                <a:gridCol w="975834">
                  <a:extLst>
                    <a:ext uri="{9D8B030D-6E8A-4147-A177-3AD203B41FA5}">
                      <a16:colId xmlns:a16="http://schemas.microsoft.com/office/drawing/2014/main" val="20002"/>
                    </a:ext>
                  </a:extLst>
                </a:gridCol>
                <a:gridCol w="1224100">
                  <a:extLst>
                    <a:ext uri="{9D8B030D-6E8A-4147-A177-3AD203B41FA5}">
                      <a16:colId xmlns:a16="http://schemas.microsoft.com/office/drawing/2014/main" val="20003"/>
                    </a:ext>
                  </a:extLst>
                </a:gridCol>
                <a:gridCol w="1619141">
                  <a:extLst>
                    <a:ext uri="{9D8B030D-6E8A-4147-A177-3AD203B41FA5}">
                      <a16:colId xmlns:a16="http://schemas.microsoft.com/office/drawing/2014/main" val="20004"/>
                    </a:ext>
                  </a:extLst>
                </a:gridCol>
                <a:gridCol w="436976">
                  <a:extLst>
                    <a:ext uri="{9D8B030D-6E8A-4147-A177-3AD203B41FA5}">
                      <a16:colId xmlns:a16="http://schemas.microsoft.com/office/drawing/2014/main" val="20005"/>
                    </a:ext>
                  </a:extLst>
                </a:gridCol>
              </a:tblGrid>
              <a:tr h="381000">
                <a:tc>
                  <a:txBody>
                    <a:bodyPr/>
                    <a:lstStyle/>
                    <a:p>
                      <a:pPr marL="0" lvl="0" indent="0" algn="r" rtl="1">
                        <a:spcBef>
                          <a:spcPts val="0"/>
                        </a:spcBef>
                        <a:spcAft>
                          <a:spcPts val="0"/>
                        </a:spcAft>
                        <a:buNone/>
                      </a:pPr>
                      <a:r>
                        <a:rPr lang="iw-IL" sz="1400" b="1" dirty="0">
                          <a:latin typeface="Calibri"/>
                          <a:ea typeface="Calibri"/>
                          <a:cs typeface="Calibri"/>
                          <a:sym typeface="Calibri"/>
                        </a:rPr>
                        <a:t>האם אפשר להחליף את הנסיעה בהליכה?</a:t>
                      </a:r>
                      <a:r>
                        <a:rPr lang="he-IL" sz="1400" b="1" dirty="0">
                          <a:latin typeface="Calibri"/>
                          <a:ea typeface="Calibri"/>
                          <a:cs typeface="Calibri"/>
                          <a:sym typeface="Calibri"/>
                        </a:rPr>
                        <a:t> א</a:t>
                      </a:r>
                      <a:r>
                        <a:rPr lang="iw-IL" sz="1400" b="1" dirty="0">
                          <a:latin typeface="Calibri"/>
                          <a:ea typeface="Calibri"/>
                          <a:cs typeface="Calibri"/>
                          <a:sym typeface="Calibri"/>
                        </a:rPr>
                        <a:t>ם כן, באילו תנאים?</a:t>
                      </a:r>
                      <a:endParaRPr sz="14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solidFill>
                  </a:tcPr>
                </a:tc>
                <a:tc>
                  <a:txBody>
                    <a:bodyPr/>
                    <a:lstStyle/>
                    <a:p>
                      <a:pPr marL="0" lvl="0" indent="0" algn="r" rtl="1">
                        <a:spcBef>
                          <a:spcPts val="0"/>
                        </a:spcBef>
                        <a:spcAft>
                          <a:spcPts val="0"/>
                        </a:spcAft>
                        <a:buNone/>
                      </a:pPr>
                      <a:r>
                        <a:rPr lang="iw-IL" sz="1400" b="1" dirty="0">
                          <a:latin typeface="Calibri"/>
                          <a:ea typeface="Calibri"/>
                          <a:cs typeface="Calibri"/>
                          <a:sym typeface="Calibri"/>
                        </a:rPr>
                        <a:t>כמה זמן אורכת הנסיעה?</a:t>
                      </a:r>
                      <a:endParaRPr sz="14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solidFill>
                  </a:tcPr>
                </a:tc>
                <a:tc>
                  <a:txBody>
                    <a:bodyPr/>
                    <a:lstStyle/>
                    <a:p>
                      <a:pPr marL="0" lvl="0" indent="0" algn="r" rtl="1">
                        <a:spcBef>
                          <a:spcPts val="0"/>
                        </a:spcBef>
                        <a:spcAft>
                          <a:spcPts val="0"/>
                        </a:spcAft>
                        <a:buNone/>
                      </a:pPr>
                      <a:r>
                        <a:rPr lang="iw-IL" sz="1400" b="1" dirty="0">
                          <a:latin typeface="Calibri"/>
                          <a:ea typeface="Calibri"/>
                          <a:cs typeface="Calibri"/>
                          <a:sym typeface="Calibri"/>
                        </a:rPr>
                        <a:t>תדירות </a:t>
                      </a:r>
                      <a:endParaRPr sz="1400" b="1" dirty="0">
                        <a:latin typeface="Calibri"/>
                        <a:ea typeface="Calibri"/>
                        <a:cs typeface="Calibri"/>
                        <a:sym typeface="Calibri"/>
                      </a:endParaRPr>
                    </a:p>
                    <a:p>
                      <a:pPr marL="0" lvl="0" indent="0" algn="r" rtl="1">
                        <a:spcBef>
                          <a:spcPts val="0"/>
                        </a:spcBef>
                        <a:spcAft>
                          <a:spcPts val="0"/>
                        </a:spcAft>
                        <a:buNone/>
                      </a:pPr>
                      <a:r>
                        <a:rPr lang="he-IL" sz="1050" b="1" dirty="0">
                          <a:latin typeface="Calibri"/>
                          <a:ea typeface="Calibri"/>
                          <a:cs typeface="Calibri"/>
                          <a:sym typeface="Calibri"/>
                        </a:rPr>
                        <a:t>(</a:t>
                      </a:r>
                      <a:r>
                        <a:rPr lang="iw-IL" sz="1050" b="1" dirty="0">
                          <a:latin typeface="Calibri"/>
                          <a:ea typeface="Calibri"/>
                          <a:cs typeface="Calibri"/>
                          <a:sym typeface="Calibri"/>
                        </a:rPr>
                        <a:t>כמה פעמים בשבוע</a:t>
                      </a:r>
                      <a:r>
                        <a:rPr lang="he-IL" sz="1050" b="1" dirty="0">
                          <a:latin typeface="Calibri"/>
                          <a:ea typeface="Calibri"/>
                          <a:cs typeface="Calibri"/>
                          <a:sym typeface="Calibri"/>
                        </a:rPr>
                        <a:t>?)</a:t>
                      </a:r>
                      <a:endParaRPr sz="105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solidFill>
                  </a:tcPr>
                </a:tc>
                <a:tc>
                  <a:txBody>
                    <a:bodyPr/>
                    <a:lstStyle/>
                    <a:p>
                      <a:pPr marL="0" lvl="0" indent="0" algn="r" rtl="1">
                        <a:spcBef>
                          <a:spcPts val="0"/>
                        </a:spcBef>
                        <a:spcAft>
                          <a:spcPts val="0"/>
                        </a:spcAft>
                        <a:buNone/>
                      </a:pPr>
                      <a:r>
                        <a:rPr lang="iw-IL" sz="1400" b="1" dirty="0">
                          <a:latin typeface="Calibri"/>
                          <a:ea typeface="Calibri"/>
                          <a:cs typeface="Calibri"/>
                          <a:sym typeface="Calibri"/>
                        </a:rPr>
                        <a:t>מרחק </a:t>
                      </a:r>
                      <a:br>
                        <a:rPr lang="en-US" sz="1500" b="1" dirty="0">
                          <a:latin typeface="Calibri"/>
                          <a:ea typeface="Calibri"/>
                          <a:cs typeface="Calibri"/>
                          <a:sym typeface="Calibri"/>
                        </a:rPr>
                      </a:br>
                      <a:r>
                        <a:rPr lang="he-IL" sz="1050" b="1" dirty="0">
                          <a:latin typeface="Calibri"/>
                          <a:ea typeface="Calibri"/>
                          <a:cs typeface="Calibri"/>
                          <a:sym typeface="Calibri"/>
                        </a:rPr>
                        <a:t>(</a:t>
                      </a:r>
                      <a:r>
                        <a:rPr lang="iw-IL" sz="1050" b="1" dirty="0">
                          <a:latin typeface="Calibri"/>
                          <a:ea typeface="Calibri"/>
                          <a:cs typeface="Calibri"/>
                          <a:sym typeface="Calibri"/>
                        </a:rPr>
                        <a:t>אפשר לבדוק באפליקציית WAZE או גוגל מפות</a:t>
                      </a:r>
                      <a:r>
                        <a:rPr lang="he-IL" sz="1050" b="1" dirty="0">
                          <a:latin typeface="Calibri"/>
                          <a:ea typeface="Calibri"/>
                          <a:cs typeface="Calibri"/>
                          <a:sym typeface="Calibri"/>
                        </a:rPr>
                        <a:t>)</a:t>
                      </a:r>
                      <a:endParaRPr sz="105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solidFill>
                  </a:tcPr>
                </a:tc>
                <a:tc>
                  <a:txBody>
                    <a:bodyPr/>
                    <a:lstStyle/>
                    <a:p>
                      <a:pPr marL="0" lvl="0" indent="0" algn="r" rtl="1">
                        <a:spcBef>
                          <a:spcPts val="0"/>
                        </a:spcBef>
                        <a:spcAft>
                          <a:spcPts val="0"/>
                        </a:spcAft>
                        <a:buNone/>
                      </a:pPr>
                      <a:r>
                        <a:rPr lang="iw-IL" sz="1400" b="1" dirty="0">
                          <a:latin typeface="Calibri"/>
                          <a:ea typeface="Calibri"/>
                          <a:cs typeface="Calibri"/>
                          <a:sym typeface="Calibri"/>
                        </a:rPr>
                        <a:t>לאן נוסעים/</a:t>
                      </a:r>
                      <a:br>
                        <a:rPr lang="en-US" sz="1400" b="1" dirty="0">
                          <a:latin typeface="Calibri"/>
                          <a:ea typeface="Calibri"/>
                          <a:cs typeface="Calibri"/>
                          <a:sym typeface="Calibri"/>
                        </a:rPr>
                      </a:br>
                      <a:r>
                        <a:rPr lang="iw-IL" sz="1400" b="1" dirty="0">
                          <a:latin typeface="Calibri"/>
                          <a:ea typeface="Calibri"/>
                          <a:cs typeface="Calibri"/>
                          <a:sym typeface="Calibri"/>
                        </a:rPr>
                        <a:t>מסיעים?</a:t>
                      </a:r>
                      <a:endParaRPr sz="14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solidFill>
                  </a:tcPr>
                </a:tc>
                <a:tc>
                  <a:txBody>
                    <a:bodyPr/>
                    <a:lstStyle/>
                    <a:p>
                      <a:pPr marL="0" marR="0" lvl="0" indent="0" algn="l" rtl="0" eaLnBrk="1" hangingPunct="1">
                        <a:lnSpc>
                          <a:spcPct val="100000"/>
                        </a:lnSpc>
                        <a:spcBef>
                          <a:spcPts val="0"/>
                        </a:spcBef>
                        <a:spcAft>
                          <a:spcPts val="0"/>
                        </a:spcAft>
                        <a:buClr>
                          <a:srgbClr val="000000"/>
                        </a:buClr>
                        <a:buFont typeface="Arial"/>
                        <a:buNone/>
                      </a:pPr>
                      <a:endParaRPr dirty="0"/>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ctr" rtl="0">
                        <a:spcBef>
                          <a:spcPts val="0"/>
                        </a:spcBef>
                        <a:spcAft>
                          <a:spcPts val="0"/>
                        </a:spcAft>
                        <a:buNone/>
                      </a:pPr>
                      <a:r>
                        <a:rPr lang="iw-IL" b="1" dirty="0">
                          <a:latin typeface="Calibri"/>
                          <a:ea typeface="Calibri"/>
                          <a:cs typeface="Calibri"/>
                          <a:sym typeface="Calibri"/>
                        </a:rPr>
                        <a:t>1</a:t>
                      </a:r>
                      <a:endParaRPr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ctr" rtl="0">
                        <a:spcBef>
                          <a:spcPts val="0"/>
                        </a:spcBef>
                        <a:spcAft>
                          <a:spcPts val="0"/>
                        </a:spcAft>
                        <a:buNone/>
                      </a:pPr>
                      <a:r>
                        <a:rPr lang="iw-IL" b="1">
                          <a:latin typeface="Calibri"/>
                          <a:ea typeface="Calibri"/>
                          <a:cs typeface="Calibri"/>
                          <a:sym typeface="Calibri"/>
                        </a:rPr>
                        <a:t>2</a:t>
                      </a:r>
                      <a:endParaRPr b="1">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ctr" rtl="0">
                        <a:spcBef>
                          <a:spcPts val="0"/>
                        </a:spcBef>
                        <a:spcAft>
                          <a:spcPts val="0"/>
                        </a:spcAft>
                        <a:buNone/>
                      </a:pPr>
                      <a:r>
                        <a:rPr lang="iw-IL" b="1" dirty="0">
                          <a:latin typeface="Calibri"/>
                          <a:ea typeface="Calibri"/>
                          <a:cs typeface="Calibri"/>
                          <a:sym typeface="Calibri"/>
                        </a:rPr>
                        <a:t>3</a:t>
                      </a:r>
                      <a:endParaRPr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ctr" rtl="0">
                        <a:spcBef>
                          <a:spcPts val="0"/>
                        </a:spcBef>
                        <a:spcAft>
                          <a:spcPts val="0"/>
                        </a:spcAft>
                        <a:buNone/>
                      </a:pPr>
                      <a:r>
                        <a:rPr lang="iw-IL" b="1" dirty="0">
                          <a:latin typeface="Calibri"/>
                          <a:ea typeface="Calibri"/>
                          <a:cs typeface="Calibri"/>
                          <a:sym typeface="Calibri"/>
                        </a:rPr>
                        <a:t>4</a:t>
                      </a:r>
                      <a:endParaRPr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ctr" rtl="0">
                        <a:spcBef>
                          <a:spcPts val="0"/>
                        </a:spcBef>
                        <a:spcAft>
                          <a:spcPts val="0"/>
                        </a:spcAft>
                        <a:buNone/>
                      </a:pPr>
                      <a:r>
                        <a:rPr lang="iw-IL" b="1" dirty="0">
                          <a:latin typeface="Calibri"/>
                          <a:ea typeface="Calibri"/>
                          <a:cs typeface="Calibri"/>
                          <a:sym typeface="Calibri"/>
                        </a:rPr>
                        <a:t>5</a:t>
                      </a:r>
                      <a:endParaRPr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מלבן מעוגל 10">
            <a:extLst>
              <a:ext uri="{FF2B5EF4-FFF2-40B4-BE49-F238E27FC236}">
                <a16:creationId xmlns:a16="http://schemas.microsoft.com/office/drawing/2014/main" id="{27969AED-5732-EB4B-0766-8DD9FA45B69A}"/>
              </a:ext>
            </a:extLst>
          </p:cNvPr>
          <p:cNvSpPr/>
          <p:nvPr/>
        </p:nvSpPr>
        <p:spPr>
          <a:xfrm>
            <a:off x="7325396" y="314808"/>
            <a:ext cx="1442895" cy="307777"/>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התבוננות – פעילות </a:t>
            </a:r>
            <a:r>
              <a:rPr lang="en-US" sz="1200" dirty="0">
                <a:solidFill>
                  <a:schemeClr val="tx1"/>
                </a:solidFill>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8D1ED721-1FB1-F5AD-AC3B-FB6FF757D8D0}"/>
              </a:ext>
            </a:extLst>
          </p:cNvPr>
          <p:cNvSpPr txBox="1"/>
          <p:nvPr/>
        </p:nvSpPr>
        <p:spPr>
          <a:xfrm>
            <a:off x="3022333" y="1223181"/>
            <a:ext cx="5861067" cy="738664"/>
          </a:xfrm>
          <a:prstGeom prst="rect">
            <a:avLst/>
          </a:prstGeom>
          <a:noFill/>
        </p:spPr>
        <p:txBody>
          <a:bodyPr wrap="square">
            <a:spAutoFit/>
          </a:bodyPr>
          <a:lstStyle/>
          <a:p>
            <a:pPr marL="0" lvl="0" indent="0" algn="r" rtl="1">
              <a:spcBef>
                <a:spcPts val="0"/>
              </a:spcBef>
              <a:spcAft>
                <a:spcPts val="0"/>
              </a:spcAft>
              <a:buClr>
                <a:schemeClr val="dk1"/>
              </a:buClr>
              <a:buSzPts val="1100"/>
              <a:buFont typeface="Arial"/>
              <a:buNone/>
            </a:pPr>
            <a:r>
              <a:rPr lang="he-IL" sz="1400" b="1" dirty="0">
                <a:solidFill>
                  <a:schemeClr val="dk1"/>
                </a:solidFill>
                <a:latin typeface="Calibri"/>
                <a:ea typeface="Calibri"/>
                <a:cs typeface="Calibri"/>
                <a:sym typeface="Calibri"/>
              </a:rPr>
              <a:t>הוראות:</a:t>
            </a:r>
            <a:r>
              <a:rPr lang="he-IL" sz="1400" dirty="0">
                <a:solidFill>
                  <a:schemeClr val="dk1"/>
                </a:solidFill>
                <a:latin typeface="Calibri"/>
                <a:ea typeface="Calibri"/>
                <a:cs typeface="Calibri"/>
                <a:sym typeface="Calibri"/>
              </a:rPr>
              <a:t> </a:t>
            </a:r>
            <a:br>
              <a:rPr lang="en-US" sz="1400" dirty="0">
                <a:solidFill>
                  <a:schemeClr val="dk1"/>
                </a:solidFill>
                <a:latin typeface="Calibri"/>
                <a:ea typeface="Calibri"/>
                <a:cs typeface="Calibri"/>
                <a:sym typeface="Calibri"/>
              </a:rPr>
            </a:br>
            <a:r>
              <a:rPr lang="he-IL" sz="1400" dirty="0">
                <a:solidFill>
                  <a:schemeClr val="dk1"/>
                </a:solidFill>
                <a:latin typeface="Calibri"/>
                <a:ea typeface="Calibri"/>
                <a:cs typeface="Calibri"/>
                <a:sym typeface="Calibri"/>
              </a:rPr>
              <a:t>לאחר שסיימתם את </a:t>
            </a:r>
            <a:r>
              <a:rPr lang="he-IL" sz="1400" dirty="0" err="1">
                <a:solidFill>
                  <a:schemeClr val="dk1"/>
                </a:solidFill>
                <a:latin typeface="Calibri"/>
                <a:ea typeface="Calibri"/>
                <a:cs typeface="Calibri"/>
                <a:sym typeface="Calibri"/>
              </a:rPr>
              <a:t>הראיון</a:t>
            </a:r>
            <a:r>
              <a:rPr lang="he-IL" sz="1400" dirty="0">
                <a:solidFill>
                  <a:schemeClr val="dk1"/>
                </a:solidFill>
                <a:latin typeface="Calibri"/>
                <a:ea typeface="Calibri"/>
                <a:cs typeface="Calibri"/>
                <a:sym typeface="Calibri"/>
              </a:rPr>
              <a:t> עם ההורים, בחרו יחד איתם 4-5  נסיעות שבועיות קבועות </a:t>
            </a:r>
            <a:br>
              <a:rPr lang="he-IL" sz="1400" dirty="0">
                <a:solidFill>
                  <a:schemeClr val="dk1"/>
                </a:solidFill>
                <a:latin typeface="Calibri"/>
                <a:ea typeface="Calibri"/>
                <a:cs typeface="Calibri"/>
                <a:sym typeface="Calibri"/>
              </a:rPr>
            </a:br>
            <a:r>
              <a:rPr lang="he-IL" sz="1400" dirty="0">
                <a:solidFill>
                  <a:schemeClr val="dk1"/>
                </a:solidFill>
                <a:latin typeface="Calibri"/>
                <a:ea typeface="Calibri"/>
                <a:cs typeface="Calibri"/>
                <a:sym typeface="Calibri"/>
              </a:rPr>
              <a:t>ובחנו כמה מהן </a:t>
            </a:r>
            <a:r>
              <a:rPr lang="he-IL" sz="1400" u="sng" dirty="0">
                <a:solidFill>
                  <a:schemeClr val="dk1"/>
                </a:solidFill>
                <a:latin typeface="Calibri"/>
                <a:ea typeface="Calibri"/>
                <a:cs typeface="Calibri"/>
                <a:sym typeface="Calibri"/>
              </a:rPr>
              <a:t>ניתן היה להחליף בהליכה</a:t>
            </a:r>
            <a:r>
              <a:rPr lang="he-IL" sz="1400" dirty="0">
                <a:solidFill>
                  <a:schemeClr val="dk1"/>
                </a:solidFill>
                <a:latin typeface="Calibri"/>
                <a:ea typeface="Calibri"/>
                <a:cs typeface="Calibri"/>
                <a:sym typeface="Calibri"/>
              </a:rPr>
              <a:t> ובאילו תנאים?</a:t>
            </a:r>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7" name="Google Shape;197;p31"/>
          <p:cNvSpPr txBox="1"/>
          <p:nvPr/>
        </p:nvSpPr>
        <p:spPr>
          <a:xfrm>
            <a:off x="3974948" y="1413525"/>
            <a:ext cx="2415941" cy="309397"/>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1200" dirty="0">
                <a:latin typeface="Calibri"/>
                <a:ea typeface="Calibri"/>
                <a:cs typeface="Calibri"/>
                <a:sym typeface="Calibri"/>
              </a:rPr>
              <a:t>מהן הנסיעות העיקריות של המשפחה</a:t>
            </a:r>
            <a:r>
              <a:rPr lang="en-US" sz="1200" dirty="0">
                <a:latin typeface="Calibri"/>
                <a:ea typeface="Calibri"/>
                <a:cs typeface="Calibri"/>
                <a:sym typeface="Calibri"/>
              </a:rPr>
              <a:t>?</a:t>
            </a:r>
            <a:r>
              <a:rPr lang="iw-IL" sz="1200" dirty="0">
                <a:latin typeface="Calibri"/>
                <a:ea typeface="Calibri"/>
                <a:cs typeface="Calibri"/>
                <a:sym typeface="Calibri"/>
              </a:rPr>
              <a:t> </a:t>
            </a:r>
            <a:endParaRPr sz="1200" dirty="0">
              <a:latin typeface="Calibri"/>
              <a:ea typeface="Calibri"/>
              <a:cs typeface="Calibri"/>
              <a:sym typeface="Calibri"/>
            </a:endParaRPr>
          </a:p>
        </p:txBody>
      </p:sp>
      <p:sp>
        <p:nvSpPr>
          <p:cNvPr id="199" name="Google Shape;199;p31"/>
          <p:cNvSpPr txBox="1"/>
          <p:nvPr/>
        </p:nvSpPr>
        <p:spPr>
          <a:xfrm>
            <a:off x="6266530" y="2588003"/>
            <a:ext cx="2501761" cy="958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1200" dirty="0">
                <a:latin typeface="Calibri"/>
                <a:ea typeface="Calibri"/>
                <a:cs typeface="Calibri"/>
                <a:sym typeface="Calibri"/>
              </a:rPr>
              <a:t>כמה זמן ההורים שלכם מוכנים להקדיש להליכה שתחליף נסיעה</a:t>
            </a:r>
            <a:r>
              <a:rPr lang="en-US" sz="1200" dirty="0">
                <a:latin typeface="Calibri"/>
                <a:ea typeface="Calibri"/>
                <a:cs typeface="Calibri"/>
                <a:sym typeface="Calibri"/>
              </a:rPr>
              <a:t>?</a:t>
            </a:r>
            <a:endParaRPr sz="1200" dirty="0">
              <a:latin typeface="Calibri"/>
              <a:ea typeface="Calibri"/>
              <a:cs typeface="Calibri"/>
              <a:sym typeface="Calibri"/>
            </a:endParaRPr>
          </a:p>
        </p:txBody>
      </p:sp>
      <p:sp>
        <p:nvSpPr>
          <p:cNvPr id="201" name="Google Shape;201;p31"/>
          <p:cNvSpPr txBox="1"/>
          <p:nvPr/>
        </p:nvSpPr>
        <p:spPr>
          <a:xfrm rot="141">
            <a:off x="759627" y="726730"/>
            <a:ext cx="8138520" cy="424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300" b="1" dirty="0">
                <a:solidFill>
                  <a:schemeClr val="tx1"/>
                </a:solidFill>
                <a:latin typeface="Calibri"/>
                <a:ea typeface="Calibri"/>
                <a:cs typeface="Calibri"/>
                <a:sym typeface="Calibri"/>
              </a:rPr>
              <a:t>דף תיעוד </a:t>
            </a:r>
            <a:r>
              <a:rPr lang="he-IL" sz="2300" b="1" dirty="0">
                <a:solidFill>
                  <a:schemeClr val="tx1"/>
                </a:solidFill>
                <a:latin typeface="Calibri"/>
                <a:ea typeface="Calibri"/>
                <a:cs typeface="Calibri"/>
                <a:sym typeface="Calibri"/>
              </a:rPr>
              <a:t>אישי -</a:t>
            </a:r>
            <a:r>
              <a:rPr lang="iw-IL" sz="2300" b="1" dirty="0">
                <a:solidFill>
                  <a:schemeClr val="tx1"/>
                </a:solidFill>
                <a:latin typeface="Calibri"/>
                <a:ea typeface="Calibri"/>
                <a:cs typeface="Calibri"/>
                <a:sym typeface="Calibri"/>
              </a:rPr>
              <a:t> מסכמים מה שלמדנו מהשיחה עם ההורים</a:t>
            </a:r>
            <a:endParaRPr sz="2300" b="1" dirty="0">
              <a:solidFill>
                <a:schemeClr val="tx1"/>
              </a:solidFill>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CF64A6CD-2769-5F30-9C53-B8DFD942E031}"/>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התבוננות – פעילות </a:t>
            </a:r>
            <a:r>
              <a:rPr lang="en-US" sz="1200" dirty="0">
                <a:solidFill>
                  <a:schemeClr val="tx1"/>
                </a:solidFill>
                <a:latin typeface="Calibri" panose="020F0502020204030204" pitchFamily="34" charset="0"/>
                <a:cs typeface="Calibri" panose="020F0502020204030204" pitchFamily="34" charset="0"/>
              </a:rPr>
              <a:t>3</a:t>
            </a:r>
          </a:p>
        </p:txBody>
      </p:sp>
      <p:sp>
        <p:nvSpPr>
          <p:cNvPr id="3" name="Oval 2">
            <a:extLst>
              <a:ext uri="{FF2B5EF4-FFF2-40B4-BE49-F238E27FC236}">
                <a16:creationId xmlns:a16="http://schemas.microsoft.com/office/drawing/2014/main" id="{7F282F35-ABB2-FFB5-52A4-34BD321D168C}"/>
              </a:ext>
            </a:extLst>
          </p:cNvPr>
          <p:cNvSpPr/>
          <p:nvPr/>
        </p:nvSpPr>
        <p:spPr>
          <a:xfrm>
            <a:off x="4148489" y="2523038"/>
            <a:ext cx="1155032" cy="1155032"/>
          </a:xfrm>
          <a:prstGeom prst="ellipse">
            <a:avLst/>
          </a:prstGeom>
          <a:solidFill>
            <a:schemeClr val="accent3"/>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96" name="Google Shape;196;p31"/>
          <p:cNvPicPr preferRelativeResize="0"/>
          <p:nvPr/>
        </p:nvPicPr>
        <p:blipFill>
          <a:blip r:embed="rId3">
            <a:alphaModFix/>
            <a:duotone>
              <a:schemeClr val="accent2">
                <a:shade val="45000"/>
                <a:satMod val="135000"/>
              </a:schemeClr>
              <a:prstClr val="white"/>
            </a:duotone>
          </a:blip>
          <a:stretch>
            <a:fillRect/>
          </a:stretch>
        </p:blipFill>
        <p:spPr>
          <a:xfrm>
            <a:off x="4429964" y="2728989"/>
            <a:ext cx="592081" cy="654244"/>
          </a:xfrm>
          <a:prstGeom prst="rect">
            <a:avLst/>
          </a:prstGeom>
          <a:noFill/>
          <a:ln w="9525" cap="flat" cmpd="sng">
            <a:noFill/>
            <a:prstDash val="solid"/>
            <a:round/>
            <a:headEnd type="none" w="sm" len="sm"/>
            <a:tailEnd type="none" w="sm" len="sm"/>
          </a:ln>
        </p:spPr>
      </p:pic>
      <p:sp>
        <p:nvSpPr>
          <p:cNvPr id="4" name="Rounded Rectangle 3">
            <a:extLst>
              <a:ext uri="{FF2B5EF4-FFF2-40B4-BE49-F238E27FC236}">
                <a16:creationId xmlns:a16="http://schemas.microsoft.com/office/drawing/2014/main" id="{BC6C35DE-9F46-6BEF-C599-92BE3A1E4EA7}"/>
              </a:ext>
            </a:extLst>
          </p:cNvPr>
          <p:cNvSpPr/>
          <p:nvPr/>
        </p:nvSpPr>
        <p:spPr>
          <a:xfrm>
            <a:off x="2839453" y="1413525"/>
            <a:ext cx="3522843" cy="761784"/>
          </a:xfrm>
          <a:prstGeom prst="roundRect">
            <a:avLst/>
          </a:prstGeom>
          <a:no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0" name="Straight Connector 9">
            <a:extLst>
              <a:ext uri="{FF2B5EF4-FFF2-40B4-BE49-F238E27FC236}">
                <a16:creationId xmlns:a16="http://schemas.microsoft.com/office/drawing/2014/main" id="{DE6DD994-DE85-C1FA-5C46-549D922A6FD0}"/>
              </a:ext>
            </a:extLst>
          </p:cNvPr>
          <p:cNvCxnSpPr/>
          <p:nvPr/>
        </p:nvCxnSpPr>
        <p:spPr>
          <a:xfrm>
            <a:off x="4726005" y="2175309"/>
            <a:ext cx="0" cy="347729"/>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713BF625-0E73-5FB0-FBC8-DE0373654B06}"/>
              </a:ext>
            </a:extLst>
          </p:cNvPr>
          <p:cNvSpPr/>
          <p:nvPr/>
        </p:nvSpPr>
        <p:spPr>
          <a:xfrm>
            <a:off x="6362296" y="2550525"/>
            <a:ext cx="2415941" cy="1155032"/>
          </a:xfrm>
          <a:prstGeom prst="roundRect">
            <a:avLst/>
          </a:prstGeom>
          <a:no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2" name="Picture 11" descr="A group of cars with wheels&#10;&#10;Description automatically generated">
            <a:extLst>
              <a:ext uri="{FF2B5EF4-FFF2-40B4-BE49-F238E27FC236}">
                <a16:creationId xmlns:a16="http://schemas.microsoft.com/office/drawing/2014/main" id="{EB3F9658-4BD9-52ED-E6B1-6EB0358909E0}"/>
              </a:ext>
            </a:extLst>
          </p:cNvPr>
          <p:cNvPicPr>
            <a:picLocks noChangeAspect="1"/>
          </p:cNvPicPr>
          <p:nvPr/>
        </p:nvPicPr>
        <p:blipFill rotWithShape="1">
          <a:blip r:embed="rId4"/>
          <a:srcRect l="65080" t="49972" r="1097"/>
          <a:stretch/>
        </p:blipFill>
        <p:spPr>
          <a:xfrm flipH="1">
            <a:off x="6015506" y="1635016"/>
            <a:ext cx="1058776" cy="690485"/>
          </a:xfrm>
          <a:prstGeom prst="rect">
            <a:avLst/>
          </a:prstGeom>
        </p:spPr>
      </p:pic>
      <p:pic>
        <p:nvPicPr>
          <p:cNvPr id="13"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4F9BF2F5-064A-CD68-B1CE-59CFD5E12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58062" y="3054919"/>
            <a:ext cx="717934" cy="717934"/>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99;p31">
            <a:extLst>
              <a:ext uri="{FF2B5EF4-FFF2-40B4-BE49-F238E27FC236}">
                <a16:creationId xmlns:a16="http://schemas.microsoft.com/office/drawing/2014/main" id="{1893B327-8A30-27BE-C51B-88EAC1C472EB}"/>
              </a:ext>
            </a:extLst>
          </p:cNvPr>
          <p:cNvSpPr txBox="1"/>
          <p:nvPr/>
        </p:nvSpPr>
        <p:spPr>
          <a:xfrm>
            <a:off x="529384" y="2588003"/>
            <a:ext cx="2512687" cy="567607"/>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latin typeface="Calibri"/>
                <a:ea typeface="Calibri"/>
                <a:cs typeface="Calibri"/>
                <a:sym typeface="Calibri"/>
              </a:rPr>
              <a:t>מה יעזור לכם כמשפחה ללכת </a:t>
            </a:r>
            <a:br>
              <a:rPr lang="en-US" sz="1200" dirty="0">
                <a:latin typeface="Calibri"/>
                <a:ea typeface="Calibri"/>
                <a:cs typeface="Calibri"/>
                <a:sym typeface="Calibri"/>
              </a:rPr>
            </a:br>
            <a:r>
              <a:rPr lang="he-IL" sz="1200" dirty="0">
                <a:latin typeface="Calibri"/>
                <a:ea typeface="Calibri"/>
                <a:cs typeface="Calibri"/>
                <a:sym typeface="Calibri"/>
              </a:rPr>
              <a:t>במקום לנסוע</a:t>
            </a:r>
            <a:r>
              <a:rPr lang="en-US" sz="1200" dirty="0">
                <a:latin typeface="Calibri"/>
                <a:ea typeface="Calibri"/>
                <a:cs typeface="Calibri"/>
                <a:sym typeface="Calibri"/>
              </a:rPr>
              <a:t>?</a:t>
            </a:r>
            <a:r>
              <a:rPr lang="he-IL" sz="1200" dirty="0">
                <a:latin typeface="Calibri"/>
                <a:ea typeface="Calibri"/>
                <a:cs typeface="Calibri"/>
                <a:sym typeface="Calibri"/>
              </a:rPr>
              <a:t> </a:t>
            </a:r>
          </a:p>
          <a:p>
            <a:pPr marL="0" lvl="0" indent="0" algn="r" rtl="1">
              <a:spcBef>
                <a:spcPts val="0"/>
              </a:spcBef>
              <a:spcAft>
                <a:spcPts val="0"/>
              </a:spcAft>
              <a:buNone/>
            </a:pPr>
            <a:endParaRPr lang="he-IL" sz="1200" dirty="0">
              <a:latin typeface="Calibri"/>
              <a:ea typeface="Calibri"/>
              <a:cs typeface="Calibri"/>
              <a:sym typeface="Calibri"/>
            </a:endParaRPr>
          </a:p>
        </p:txBody>
      </p:sp>
      <p:cxnSp>
        <p:nvCxnSpPr>
          <p:cNvPr id="17" name="Straight Connector 16">
            <a:extLst>
              <a:ext uri="{FF2B5EF4-FFF2-40B4-BE49-F238E27FC236}">
                <a16:creationId xmlns:a16="http://schemas.microsoft.com/office/drawing/2014/main" id="{B0E1DF2A-0152-853B-8F39-4641055772D8}"/>
              </a:ext>
            </a:extLst>
          </p:cNvPr>
          <p:cNvCxnSpPr>
            <a:cxnSpLocks/>
          </p:cNvCxnSpPr>
          <p:nvPr/>
        </p:nvCxnSpPr>
        <p:spPr>
          <a:xfrm>
            <a:off x="5303521" y="3078608"/>
            <a:ext cx="1058775" cy="0"/>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822459-A313-1AAE-B3D7-5DB7A09F0630}"/>
              </a:ext>
            </a:extLst>
          </p:cNvPr>
          <p:cNvCxnSpPr>
            <a:cxnSpLocks/>
          </p:cNvCxnSpPr>
          <p:nvPr/>
        </p:nvCxnSpPr>
        <p:spPr>
          <a:xfrm>
            <a:off x="3080085" y="3078609"/>
            <a:ext cx="1058775" cy="0"/>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DFA7B7-A271-B94B-7110-4F5868267251}"/>
              </a:ext>
            </a:extLst>
          </p:cNvPr>
          <p:cNvCxnSpPr/>
          <p:nvPr/>
        </p:nvCxnSpPr>
        <p:spPr>
          <a:xfrm>
            <a:off x="4726004" y="3678070"/>
            <a:ext cx="0" cy="347729"/>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2317D418-1D83-8346-F8EF-837946DB78C9}"/>
              </a:ext>
            </a:extLst>
          </p:cNvPr>
          <p:cNvSpPr/>
          <p:nvPr/>
        </p:nvSpPr>
        <p:spPr>
          <a:xfrm>
            <a:off x="2839453" y="4031597"/>
            <a:ext cx="3522843" cy="761784"/>
          </a:xfrm>
          <a:prstGeom prst="roundRect">
            <a:avLst/>
          </a:prstGeom>
          <a:no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Rounded Rectangle 26">
            <a:extLst>
              <a:ext uri="{FF2B5EF4-FFF2-40B4-BE49-F238E27FC236}">
                <a16:creationId xmlns:a16="http://schemas.microsoft.com/office/drawing/2014/main" id="{89B7E5EB-A1EF-CE2B-16E2-62DA752EAD37}"/>
              </a:ext>
            </a:extLst>
          </p:cNvPr>
          <p:cNvSpPr/>
          <p:nvPr/>
        </p:nvSpPr>
        <p:spPr>
          <a:xfrm>
            <a:off x="654515" y="2550525"/>
            <a:ext cx="2415941" cy="1155032"/>
          </a:xfrm>
          <a:prstGeom prst="roundRect">
            <a:avLst/>
          </a:prstGeom>
          <a:no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Google Shape;197;p31">
            <a:extLst>
              <a:ext uri="{FF2B5EF4-FFF2-40B4-BE49-F238E27FC236}">
                <a16:creationId xmlns:a16="http://schemas.microsoft.com/office/drawing/2014/main" id="{7E8BE96A-0585-2EA9-9BCD-898A6D6B06FE}"/>
              </a:ext>
            </a:extLst>
          </p:cNvPr>
          <p:cNvSpPr txBox="1"/>
          <p:nvPr/>
        </p:nvSpPr>
        <p:spPr>
          <a:xfrm>
            <a:off x="3946073" y="4012346"/>
            <a:ext cx="2415941" cy="309397"/>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1200" dirty="0">
                <a:latin typeface="Calibri"/>
                <a:ea typeface="Calibri"/>
                <a:cs typeface="Calibri"/>
                <a:sym typeface="Calibri"/>
              </a:rPr>
              <a:t>עוד מחשבות ורעיונות על חסכון בנסיעות </a:t>
            </a:r>
          </a:p>
        </p:txBody>
      </p:sp>
      <p:pic>
        <p:nvPicPr>
          <p:cNvPr id="29" name="Picture 28" descr="A group of cars with wheels&#10;&#10;Description automatically generated">
            <a:extLst>
              <a:ext uri="{FF2B5EF4-FFF2-40B4-BE49-F238E27FC236}">
                <a16:creationId xmlns:a16="http://schemas.microsoft.com/office/drawing/2014/main" id="{E3156925-AD97-2B2E-1492-F7FF74B891E5}"/>
              </a:ext>
            </a:extLst>
          </p:cNvPr>
          <p:cNvPicPr>
            <a:picLocks noChangeAspect="1"/>
          </p:cNvPicPr>
          <p:nvPr/>
        </p:nvPicPr>
        <p:blipFill rotWithShape="1">
          <a:blip r:embed="rId4"/>
          <a:srcRect l="34199" t="4720" r="31978" b="45252"/>
          <a:stretch/>
        </p:blipFill>
        <p:spPr>
          <a:xfrm flipH="1">
            <a:off x="2480907" y="4165262"/>
            <a:ext cx="1157139" cy="754633"/>
          </a:xfrm>
          <a:prstGeom prst="rect">
            <a:avLst/>
          </a:prstGeom>
        </p:spPr>
      </p:pic>
      <p:pic>
        <p:nvPicPr>
          <p:cNvPr id="5" name="Picture 4">
            <a:extLst>
              <a:ext uri="{FF2B5EF4-FFF2-40B4-BE49-F238E27FC236}">
                <a16:creationId xmlns:a16="http://schemas.microsoft.com/office/drawing/2014/main" id="{5BAE27B4-27C5-7920-7343-4E841A131368}"/>
              </a:ext>
            </a:extLst>
          </p:cNvPr>
          <p:cNvPicPr>
            <a:picLocks noChangeAspect="1"/>
          </p:cNvPicPr>
          <p:nvPr/>
        </p:nvPicPr>
        <p:blipFill>
          <a:blip r:embed="rId6"/>
          <a:srcRect/>
          <a:stretch/>
        </p:blipFill>
        <p:spPr>
          <a:xfrm>
            <a:off x="373039" y="2921833"/>
            <a:ext cx="822334" cy="866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5"/>
          <p:cNvSpPr txBox="1"/>
          <p:nvPr/>
        </p:nvSpPr>
        <p:spPr>
          <a:xfrm>
            <a:off x="1453747" y="2090555"/>
            <a:ext cx="5875621" cy="76941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800" b="1" dirty="0">
                <a:solidFill>
                  <a:schemeClr val="bg1"/>
                </a:solidFill>
                <a:latin typeface="Calibri"/>
                <a:ea typeface="Calibri"/>
                <a:cs typeface="Calibri"/>
                <a:sym typeface="Calibri"/>
              </a:rPr>
              <a:t> </a:t>
            </a:r>
            <a:r>
              <a:rPr lang="he-IL" sz="3300" dirty="0">
                <a:solidFill>
                  <a:schemeClr val="bg1"/>
                </a:solidFill>
                <a:latin typeface="Calibri Light" panose="020F0302020204030204" pitchFamily="34" charset="0"/>
                <a:ea typeface="Calibri"/>
                <a:cs typeface="Calibri Light" panose="020F0302020204030204" pitchFamily="34" charset="0"/>
                <a:sym typeface="Calibri"/>
              </a:rPr>
              <a:t>מפחיתים את זיהום האוויר בשכונה</a:t>
            </a:r>
            <a:endParaRPr lang="he-IL" sz="2000" dirty="0">
              <a:solidFill>
                <a:schemeClr val="bg1"/>
              </a:solidFill>
              <a:latin typeface="Calibri Light" panose="020F0302020204030204" pitchFamily="34" charset="0"/>
              <a:ea typeface="Calibri"/>
              <a:cs typeface="Calibri Light" panose="020F0302020204030204" pitchFamily="34" charset="0"/>
              <a:sym typeface="Calibri"/>
            </a:endParaRPr>
          </a:p>
        </p:txBody>
      </p:sp>
      <p:sp>
        <p:nvSpPr>
          <p:cNvPr id="2" name="מלבן מעוגל 10">
            <a:extLst>
              <a:ext uri="{FF2B5EF4-FFF2-40B4-BE49-F238E27FC236}">
                <a16:creationId xmlns:a16="http://schemas.microsoft.com/office/drawing/2014/main" id="{A311E8DB-55E4-1805-1386-3F879B00006D}"/>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האתגר</a:t>
            </a:r>
            <a:endParaRPr lang="en-US" sz="1200" dirty="0">
              <a:solidFill>
                <a:schemeClr val="tx1"/>
              </a:solidFill>
              <a:latin typeface="Calibri" panose="020F0502020204030204" pitchFamily="34" charset="0"/>
              <a:cs typeface="Calibri" panose="020F0502020204030204" pitchFamily="34" charset="0"/>
            </a:endParaRPr>
          </a:p>
        </p:txBody>
      </p:sp>
      <p:pic>
        <p:nvPicPr>
          <p:cNvPr id="3" name="תמונה 15">
            <a:extLst>
              <a:ext uri="{FF2B5EF4-FFF2-40B4-BE49-F238E27FC236}">
                <a16:creationId xmlns:a16="http://schemas.microsoft.com/office/drawing/2014/main" id="{F872B5D6-03C0-DDE1-A735-620BDCB22F14}"/>
              </a:ext>
            </a:extLst>
          </p:cNvPr>
          <p:cNvPicPr>
            <a:picLocks noChangeAspect="1"/>
          </p:cNvPicPr>
          <p:nvPr/>
        </p:nvPicPr>
        <p:blipFill rotWithShape="1">
          <a:blip r:embed="rId3">
            <a:extLst>
              <a:ext uri="{28A0092B-C50C-407E-A947-70E740481C1C}">
                <a14:useLocalDpi xmlns:a14="http://schemas.microsoft.com/office/drawing/2010/main" val="0"/>
              </a:ext>
            </a:extLst>
          </a:blip>
          <a:srcRect l="40326" t="31905" r="38691" b="34336"/>
          <a:stretch/>
        </p:blipFill>
        <p:spPr>
          <a:xfrm>
            <a:off x="6767118" y="3201860"/>
            <a:ext cx="2558375" cy="2315183"/>
          </a:xfrm>
          <a:prstGeom prst="rect">
            <a:avLst/>
          </a:prstGeom>
        </p:spPr>
      </p:pic>
      <p:pic>
        <p:nvPicPr>
          <p:cNvPr id="4" name="תמונה 16">
            <a:extLst>
              <a:ext uri="{FF2B5EF4-FFF2-40B4-BE49-F238E27FC236}">
                <a16:creationId xmlns:a16="http://schemas.microsoft.com/office/drawing/2014/main" id="{DA3A5B05-4485-63BB-7267-2865EC354856}"/>
              </a:ext>
            </a:extLst>
          </p:cNvPr>
          <p:cNvPicPr>
            <a:picLocks noChangeAspect="1"/>
          </p:cNvPicPr>
          <p:nvPr/>
        </p:nvPicPr>
        <p:blipFill rotWithShape="1">
          <a:blip r:embed="rId4">
            <a:extLst>
              <a:ext uri="{28A0092B-C50C-407E-A947-70E740481C1C}">
                <a14:useLocalDpi xmlns:a14="http://schemas.microsoft.com/office/drawing/2010/main" val="0"/>
              </a:ext>
            </a:extLst>
          </a:blip>
          <a:srcRect l="38822" t="41006" r="41540" b="31553"/>
          <a:stretch/>
        </p:blipFill>
        <p:spPr>
          <a:xfrm>
            <a:off x="190331" y="3482484"/>
            <a:ext cx="2069291" cy="1713052"/>
          </a:xfrm>
          <a:prstGeom prst="rect">
            <a:avLst/>
          </a:prstGeom>
        </p:spPr>
      </p:pic>
      <p:cxnSp>
        <p:nvCxnSpPr>
          <p:cNvPr id="5" name="מחבר ישר 13">
            <a:extLst>
              <a:ext uri="{FF2B5EF4-FFF2-40B4-BE49-F238E27FC236}">
                <a16:creationId xmlns:a16="http://schemas.microsoft.com/office/drawing/2014/main" id="{689D63F0-F185-BB52-A01D-64ED50AEE6DC}"/>
              </a:ext>
            </a:extLst>
          </p:cNvPr>
          <p:cNvCxnSpPr/>
          <p:nvPr/>
        </p:nvCxnSpPr>
        <p:spPr>
          <a:xfrm>
            <a:off x="8676861" y="66592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18">
            <a:extLst>
              <a:ext uri="{FF2B5EF4-FFF2-40B4-BE49-F238E27FC236}">
                <a16:creationId xmlns:a16="http://schemas.microsoft.com/office/drawing/2014/main" id="{8F929F8B-D436-3B8F-7C05-991EE0A6FF61}"/>
              </a:ext>
            </a:extLst>
          </p:cNvPr>
          <p:cNvCxnSpPr>
            <a:cxnSpLocks/>
          </p:cNvCxnSpPr>
          <p:nvPr/>
        </p:nvCxnSpPr>
        <p:spPr>
          <a:xfrm flipH="1">
            <a:off x="1643183" y="4850564"/>
            <a:ext cx="714204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1FFB09A2-74B0-59D7-83F2-4A9069079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0621" y="4265663"/>
            <a:ext cx="681875" cy="681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6D5CF3B9-8C9F-E046-D44D-94754939B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035" y="4265663"/>
            <a:ext cx="681875" cy="681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2F6BEF1-8BE1-E6D1-F68A-9E7383C5E214}"/>
              </a:ext>
            </a:extLst>
          </p:cNvPr>
          <p:cNvSpPr txBox="1"/>
          <p:nvPr/>
        </p:nvSpPr>
        <p:spPr>
          <a:xfrm>
            <a:off x="358775" y="1677917"/>
            <a:ext cx="8426449" cy="723275"/>
          </a:xfrm>
          <a:prstGeom prst="rect">
            <a:avLst/>
          </a:prstGeom>
          <a:noFill/>
        </p:spPr>
        <p:txBody>
          <a:bodyPr wrap="square">
            <a:spAutoFit/>
          </a:bodyPr>
          <a:lstStyle/>
          <a:p>
            <a:pPr marR="0" algn="ctr" rtl="1">
              <a:lnSpc>
                <a:spcPct val="100000"/>
              </a:lnSpc>
              <a:spcBef>
                <a:spcPts val="0"/>
              </a:spcBef>
              <a:spcAft>
                <a:spcPts val="0"/>
              </a:spcAft>
              <a:buClr>
                <a:srgbClr val="000000"/>
              </a:buClr>
              <a:buFont typeface="Arial"/>
            </a:pPr>
            <a:r>
              <a:rPr lang="iw-IL" sz="4100" b="1" dirty="0">
                <a:solidFill>
                  <a:schemeClr val="accent5"/>
                </a:solidFill>
                <a:latin typeface="Calibri"/>
                <a:ea typeface="Calibri"/>
                <a:cs typeface="Calibri"/>
                <a:sym typeface="Calibri"/>
              </a:rPr>
              <a:t>מחליפים נסיעות בהליכה = </a:t>
            </a:r>
            <a:endParaRPr lang="en-IL" sz="4100" dirty="0">
              <a:solidFill>
                <a:schemeClr val="accent5"/>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1" name="Picture 10" descr="A group of kids posing for a photo&#10;&#10;Description automatically generated">
            <a:extLst>
              <a:ext uri="{FF2B5EF4-FFF2-40B4-BE49-F238E27FC236}">
                <a16:creationId xmlns:a16="http://schemas.microsoft.com/office/drawing/2014/main" id="{5AC6CC0C-2196-E8CD-80FF-AA6E68CBB4AE}"/>
              </a:ext>
            </a:extLst>
          </p:cNvPr>
          <p:cNvPicPr>
            <a:picLocks noChangeAspect="1"/>
          </p:cNvPicPr>
          <p:nvPr/>
        </p:nvPicPr>
        <p:blipFill>
          <a:blip r:embed="rId3"/>
          <a:stretch>
            <a:fillRect/>
          </a:stretch>
        </p:blipFill>
        <p:spPr>
          <a:xfrm>
            <a:off x="2998177" y="1635817"/>
            <a:ext cx="5787047" cy="2980740"/>
          </a:xfrm>
          <a:prstGeom prst="rect">
            <a:avLst/>
          </a:prstGeom>
        </p:spPr>
      </p:pic>
      <p:sp>
        <p:nvSpPr>
          <p:cNvPr id="144" name="Google Shape;144;p26"/>
          <p:cNvSpPr/>
          <p:nvPr/>
        </p:nvSpPr>
        <p:spPr>
          <a:xfrm>
            <a:off x="5224818" y="926883"/>
            <a:ext cx="3606250" cy="606989"/>
          </a:xfrm>
          <a:prstGeom prst="rect">
            <a:avLst/>
          </a:prstGeom>
          <a:noFill/>
          <a:ln>
            <a:noFill/>
          </a:ln>
        </p:spPr>
        <p:txBody>
          <a:bodyPr spcFirstLastPara="1" wrap="square" lIns="68575" tIns="34275" rIns="68575" bIns="34275" anchor="t" anchorCtr="0">
            <a:noAutofit/>
          </a:bodyPr>
          <a:lstStyle/>
          <a:p>
            <a:pPr marL="0" marR="0" lvl="0" indent="0" algn="r" rtl="1">
              <a:lnSpc>
                <a:spcPts val="1600"/>
              </a:lnSpc>
              <a:spcBef>
                <a:spcPts val="0"/>
              </a:spcBef>
              <a:spcAft>
                <a:spcPts val="0"/>
              </a:spcAft>
              <a:buNone/>
            </a:pPr>
            <a:r>
              <a:rPr lang="iw-IL" sz="1300" b="1" dirty="0">
                <a:solidFill>
                  <a:schemeClr val="tx1"/>
                </a:solidFill>
                <a:latin typeface="Calibri"/>
                <a:ea typeface="Calibri"/>
                <a:cs typeface="Calibri"/>
                <a:sym typeface="Calibri"/>
              </a:rPr>
              <a:t>צפייה משותפת בסרטון שהכינו תלמידי "סיירת ההליכה"</a:t>
            </a:r>
            <a:endParaRPr sz="1300" b="1" dirty="0">
              <a:solidFill>
                <a:schemeClr val="tx1"/>
              </a:solidFill>
              <a:latin typeface="Calibri"/>
              <a:ea typeface="Calibri"/>
              <a:cs typeface="Calibri"/>
              <a:sym typeface="Calibri"/>
            </a:endParaRPr>
          </a:p>
          <a:p>
            <a:pPr marL="0" marR="0" lvl="0" indent="0" algn="r" rtl="1">
              <a:lnSpc>
                <a:spcPts val="1600"/>
              </a:lnSpc>
              <a:spcBef>
                <a:spcPts val="0"/>
              </a:spcBef>
              <a:spcAft>
                <a:spcPts val="0"/>
              </a:spcAft>
              <a:buNone/>
            </a:pPr>
            <a:r>
              <a:rPr lang="iw-IL" sz="1300" dirty="0">
                <a:solidFill>
                  <a:schemeClr val="tx1"/>
                </a:solidFill>
                <a:latin typeface="Calibri"/>
                <a:ea typeface="Calibri"/>
                <a:cs typeface="Calibri"/>
                <a:sym typeface="Calibri"/>
              </a:rPr>
              <a:t>משכונת בקעה</a:t>
            </a:r>
            <a:r>
              <a:rPr lang="he-IL" sz="1300" dirty="0">
                <a:solidFill>
                  <a:schemeClr val="tx1"/>
                </a:solidFill>
                <a:latin typeface="Calibri"/>
                <a:ea typeface="Calibri"/>
                <a:cs typeface="Calibri"/>
                <a:sym typeface="Calibri"/>
              </a:rPr>
              <a:t>,</a:t>
            </a:r>
            <a:r>
              <a:rPr lang="iw-IL" sz="1300" dirty="0">
                <a:solidFill>
                  <a:schemeClr val="tx1"/>
                </a:solidFill>
                <a:latin typeface="Calibri"/>
                <a:ea typeface="Calibri"/>
                <a:cs typeface="Calibri"/>
                <a:sym typeface="Calibri"/>
              </a:rPr>
              <a:t> בתי הספר</a:t>
            </a:r>
            <a:r>
              <a:rPr lang="he-IL" sz="1300" dirty="0">
                <a:solidFill>
                  <a:schemeClr val="tx1"/>
                </a:solidFill>
                <a:latin typeface="Calibri"/>
                <a:ea typeface="Calibri"/>
                <a:cs typeface="Calibri"/>
                <a:sym typeface="Calibri"/>
              </a:rPr>
              <a:t>:</a:t>
            </a:r>
            <a:r>
              <a:rPr lang="iw-IL" sz="1300" dirty="0">
                <a:solidFill>
                  <a:schemeClr val="tx1"/>
                </a:solidFill>
                <a:latin typeface="Calibri"/>
                <a:ea typeface="Calibri"/>
                <a:cs typeface="Calibri"/>
                <a:sym typeface="Calibri"/>
              </a:rPr>
              <a:t> </a:t>
            </a:r>
            <a:r>
              <a:rPr lang="iw-IL" sz="1300" dirty="0" err="1">
                <a:solidFill>
                  <a:schemeClr val="tx1"/>
                </a:solidFill>
                <a:latin typeface="Calibri"/>
                <a:ea typeface="Calibri"/>
                <a:cs typeface="Calibri"/>
                <a:sym typeface="Calibri"/>
              </a:rPr>
              <a:t>תל"י</a:t>
            </a:r>
            <a:r>
              <a:rPr lang="iw-IL" sz="1300" dirty="0">
                <a:solidFill>
                  <a:schemeClr val="tx1"/>
                </a:solidFill>
                <a:latin typeface="Calibri"/>
                <a:ea typeface="Calibri"/>
                <a:cs typeface="Calibri"/>
                <a:sym typeface="Calibri"/>
              </a:rPr>
              <a:t> גאולים</a:t>
            </a:r>
            <a:r>
              <a:rPr lang="he-IL" sz="1300" dirty="0">
                <a:solidFill>
                  <a:schemeClr val="tx1"/>
                </a:solidFill>
                <a:latin typeface="Calibri"/>
                <a:ea typeface="Calibri"/>
                <a:cs typeface="Calibri"/>
                <a:sym typeface="Calibri"/>
              </a:rPr>
              <a:t> </a:t>
            </a:r>
            <a:r>
              <a:rPr lang="iw-IL" sz="1300" dirty="0">
                <a:solidFill>
                  <a:schemeClr val="tx1"/>
                </a:solidFill>
                <a:latin typeface="Calibri"/>
                <a:ea typeface="Calibri"/>
                <a:cs typeface="Calibri"/>
                <a:sym typeface="Calibri"/>
              </a:rPr>
              <a:t>+ </a:t>
            </a:r>
            <a:r>
              <a:rPr lang="he-IL" sz="1300" dirty="0">
                <a:solidFill>
                  <a:schemeClr val="tx1"/>
                </a:solidFill>
                <a:latin typeface="Calibri"/>
                <a:ea typeface="Calibri"/>
                <a:cs typeface="Calibri"/>
                <a:sym typeface="Calibri"/>
              </a:rPr>
              <a:t> </a:t>
            </a:r>
            <a:r>
              <a:rPr lang="iw-IL" sz="1300" dirty="0">
                <a:solidFill>
                  <a:schemeClr val="tx1"/>
                </a:solidFill>
                <a:latin typeface="Calibri"/>
                <a:ea typeface="Calibri"/>
                <a:cs typeface="Calibri"/>
                <a:sym typeface="Calibri"/>
              </a:rPr>
              <a:t>אפרתה</a:t>
            </a:r>
            <a:endParaRPr sz="1300" dirty="0">
              <a:solidFill>
                <a:schemeClr val="tx1"/>
              </a:solidFill>
              <a:latin typeface="Calibri"/>
              <a:ea typeface="Calibri"/>
              <a:cs typeface="Calibri"/>
              <a:sym typeface="Calibri"/>
            </a:endParaRPr>
          </a:p>
          <a:p>
            <a:pPr marL="0" marR="0" lvl="0" indent="0" algn="r" rtl="1">
              <a:lnSpc>
                <a:spcPts val="1600"/>
              </a:lnSpc>
              <a:spcBef>
                <a:spcPts val="0"/>
              </a:spcBef>
              <a:spcAft>
                <a:spcPts val="0"/>
              </a:spcAft>
              <a:buNone/>
            </a:pPr>
            <a:endParaRPr sz="1300" b="1" dirty="0">
              <a:solidFill>
                <a:schemeClr val="tx1"/>
              </a:solidFill>
              <a:latin typeface="Calibri"/>
              <a:ea typeface="Calibri"/>
              <a:cs typeface="Calibri"/>
              <a:sym typeface="Calibri"/>
            </a:endParaRPr>
          </a:p>
          <a:p>
            <a:pPr marL="0" marR="0" lvl="0" indent="0" algn="r" rtl="1">
              <a:lnSpc>
                <a:spcPts val="1600"/>
              </a:lnSpc>
              <a:spcBef>
                <a:spcPts val="0"/>
              </a:spcBef>
              <a:spcAft>
                <a:spcPts val="0"/>
              </a:spcAft>
              <a:buNone/>
            </a:pPr>
            <a:endParaRPr sz="1300" dirty="0">
              <a:solidFill>
                <a:schemeClr val="tx1"/>
              </a:solidFill>
              <a:latin typeface="Calibri"/>
              <a:ea typeface="Calibri"/>
              <a:cs typeface="Calibri"/>
              <a:sym typeface="Calibri"/>
            </a:endParaRPr>
          </a:p>
        </p:txBody>
      </p:sp>
      <p:sp>
        <p:nvSpPr>
          <p:cNvPr id="2" name="תיבת טקסט 1">
            <a:extLst>
              <a:ext uri="{FF2B5EF4-FFF2-40B4-BE49-F238E27FC236}">
                <a16:creationId xmlns:a16="http://schemas.microsoft.com/office/drawing/2014/main" id="{34C2DC24-2C80-01B3-B524-9AE52ACBD349}"/>
              </a:ext>
            </a:extLst>
          </p:cNvPr>
          <p:cNvSpPr txBox="1"/>
          <p:nvPr/>
        </p:nvSpPr>
        <p:spPr>
          <a:xfrm>
            <a:off x="358775" y="1542217"/>
            <a:ext cx="2517459" cy="1092607"/>
          </a:xfrm>
          <a:prstGeom prst="rect">
            <a:avLst/>
          </a:prstGeom>
          <a:noFill/>
        </p:spPr>
        <p:txBody>
          <a:bodyPr wrap="square" rtlCol="1">
            <a:spAutoFit/>
          </a:bodyPr>
          <a:lstStyle/>
          <a:p>
            <a:pPr algn="r"/>
            <a:r>
              <a:rPr lang="he-IL" sz="1300" b="1" dirty="0">
                <a:latin typeface="Calibri" panose="020F0502020204030204" pitchFamily="34" charset="0"/>
                <a:cs typeface="Calibri" panose="020F0502020204030204" pitchFamily="34" charset="0"/>
              </a:rPr>
              <a:t>לאחר הצפייה המשותפת בסרטון: </a:t>
            </a:r>
            <a:br>
              <a:rPr lang="en-US" sz="1300" dirty="0">
                <a:latin typeface="Calibri" panose="020F0502020204030204" pitchFamily="34" charset="0"/>
                <a:cs typeface="Calibri" panose="020F0502020204030204" pitchFamily="34" charset="0"/>
              </a:rPr>
            </a:br>
            <a:r>
              <a:rPr lang="he-IL" sz="1300" dirty="0">
                <a:latin typeface="Calibri" panose="020F0502020204030204" pitchFamily="34" charset="0"/>
                <a:cs typeface="Calibri" panose="020F0502020204030204" pitchFamily="34" charset="0"/>
              </a:rPr>
              <a:t>שומעים את תגובות התלמידים כהכנה לקראת פעילויות החקר סביב האתגר: מחליפים נסיעות בהליכה ומפחיתים את זיהום האוויר בשכונה.</a:t>
            </a:r>
          </a:p>
        </p:txBody>
      </p:sp>
      <p:sp>
        <p:nvSpPr>
          <p:cNvPr id="3" name="מלבן מעוגל 10">
            <a:extLst>
              <a:ext uri="{FF2B5EF4-FFF2-40B4-BE49-F238E27FC236}">
                <a16:creationId xmlns:a16="http://schemas.microsoft.com/office/drawing/2014/main" id="{364BA35E-0277-62BA-B6DF-219CE32BD5B7}"/>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פתיחה בכיתה</a:t>
            </a:r>
            <a:endParaRPr lang="en-US" sz="1200" dirty="0">
              <a:solidFill>
                <a:schemeClr val="tx1"/>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DE116466-5137-9A1F-6FA2-BB067692888D}"/>
              </a:ext>
            </a:extLst>
          </p:cNvPr>
          <p:cNvGrpSpPr/>
          <p:nvPr/>
        </p:nvGrpSpPr>
        <p:grpSpPr>
          <a:xfrm>
            <a:off x="5520979" y="2755466"/>
            <a:ext cx="741442" cy="741442"/>
            <a:chOff x="6708531" y="3023856"/>
            <a:chExt cx="741442" cy="741442"/>
          </a:xfrm>
        </p:grpSpPr>
        <p:sp>
          <p:nvSpPr>
            <p:cNvPr id="8" name="Oval 7">
              <a:hlinkClick r:id="rId4"/>
              <a:extLst>
                <a:ext uri="{FF2B5EF4-FFF2-40B4-BE49-F238E27FC236}">
                  <a16:creationId xmlns:a16="http://schemas.microsoft.com/office/drawing/2014/main" id="{C1A2321E-8659-3F8B-788B-04D540E7B3F1}"/>
                </a:ext>
              </a:extLst>
            </p:cNvPr>
            <p:cNvSpPr/>
            <p:nvPr/>
          </p:nvSpPr>
          <p:spPr>
            <a:xfrm>
              <a:off x="6708531" y="3023856"/>
              <a:ext cx="741442" cy="741442"/>
            </a:xfrm>
            <a:prstGeom prst="ellipse">
              <a:avLst/>
            </a:prstGeom>
            <a:solidFill>
              <a:schemeClr val="accent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7" name="Triangle 6">
              <a:hlinkClick r:id="rId4"/>
              <a:extLst>
                <a:ext uri="{FF2B5EF4-FFF2-40B4-BE49-F238E27FC236}">
                  <a16:creationId xmlns:a16="http://schemas.microsoft.com/office/drawing/2014/main" id="{59F348BD-1E48-330E-710B-072B30E3528E}"/>
                </a:ext>
              </a:extLst>
            </p:cNvPr>
            <p:cNvSpPr/>
            <p:nvPr/>
          </p:nvSpPr>
          <p:spPr>
            <a:xfrm rot="16200000">
              <a:off x="6943017" y="3313885"/>
              <a:ext cx="187204" cy="161383"/>
            </a:xfrm>
            <a:prstGeom prst="triangle">
              <a:avLst/>
            </a:prstGeom>
            <a:solidFill>
              <a:schemeClr val="accent3"/>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grpSp>
      <p:sp>
        <p:nvSpPr>
          <p:cNvPr id="14" name="TextBox 13">
            <a:extLst>
              <a:ext uri="{FF2B5EF4-FFF2-40B4-BE49-F238E27FC236}">
                <a16:creationId xmlns:a16="http://schemas.microsoft.com/office/drawing/2014/main" id="{3326E5C1-8ED5-AB4A-0BD7-1BF66E5DA534}"/>
              </a:ext>
            </a:extLst>
          </p:cNvPr>
          <p:cNvSpPr txBox="1"/>
          <p:nvPr/>
        </p:nvSpPr>
        <p:spPr>
          <a:xfrm>
            <a:off x="4294237" y="4690192"/>
            <a:ext cx="4580792" cy="276999"/>
          </a:xfrm>
          <a:prstGeom prst="rect">
            <a:avLst/>
          </a:prstGeom>
          <a:noFill/>
        </p:spPr>
        <p:txBody>
          <a:bodyPr wrap="square">
            <a:spAutoFit/>
          </a:bodyPr>
          <a:lstStyle/>
          <a:p>
            <a:pPr algn="r" rtl="1"/>
            <a:r>
              <a:rPr lang="he-IL" sz="1200" i="0" dirty="0">
                <a:solidFill>
                  <a:srgbClr val="0F0F0F"/>
                </a:solidFill>
                <a:effectLst/>
                <a:latin typeface="Calibri" panose="020F0502020204030204" pitchFamily="34" charset="0"/>
                <a:cs typeface="Calibri" panose="020F0502020204030204" pitchFamily="34" charset="0"/>
                <a:hlinkClick r:id="rId5"/>
              </a:rPr>
              <a:t>"ברגליים</a:t>
            </a:r>
            <a:r>
              <a:rPr lang="en-US" sz="1200" i="0" dirty="0">
                <a:solidFill>
                  <a:srgbClr val="0F0F0F"/>
                </a:solidFill>
                <a:effectLst/>
                <a:latin typeface="Calibri" panose="020F0502020204030204" pitchFamily="34" charset="0"/>
                <a:cs typeface="Calibri" panose="020F0502020204030204" pitchFamily="34" charset="0"/>
                <a:hlinkClick r:id="rId5"/>
              </a:rPr>
              <a:t> </a:t>
            </a:r>
            <a:r>
              <a:rPr lang="he-IL" sz="1200" i="0" dirty="0">
                <a:solidFill>
                  <a:srgbClr val="0F0F0F"/>
                </a:solidFill>
                <a:effectLst/>
                <a:latin typeface="Calibri" panose="020F0502020204030204" pitchFamily="34" charset="0"/>
                <a:cs typeface="Calibri" panose="020F0502020204030204" pitchFamily="34" charset="0"/>
                <a:hlinkClick r:id="rId5"/>
              </a:rPr>
              <a:t>- נעים ללכת בעיר"</a:t>
            </a:r>
            <a:endParaRPr lang="he-IL" sz="1200" i="0" dirty="0">
              <a:solidFill>
                <a:srgbClr val="0F0F0F"/>
              </a:solidFill>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8063"/>
        </a:solidFill>
        <a:effectLst/>
      </p:bgPr>
    </p:bg>
    <p:spTree>
      <p:nvGrpSpPr>
        <p:cNvPr id="1" name="Shape 150"/>
        <p:cNvGrpSpPr/>
        <p:nvPr/>
      </p:nvGrpSpPr>
      <p:grpSpPr>
        <a:xfrm>
          <a:off x="0" y="0"/>
          <a:ext cx="0" cy="0"/>
          <a:chOff x="0" y="0"/>
          <a:chExt cx="0" cy="0"/>
        </a:xfrm>
      </p:grpSpPr>
      <p:graphicFrame>
        <p:nvGraphicFramePr>
          <p:cNvPr id="155" name="Google Shape;155;p27"/>
          <p:cNvGraphicFramePr/>
          <p:nvPr>
            <p:extLst>
              <p:ext uri="{D42A27DB-BD31-4B8C-83A1-F6EECF244321}">
                <p14:modId xmlns:p14="http://schemas.microsoft.com/office/powerpoint/2010/main" val="2043380662"/>
              </p:ext>
            </p:extLst>
          </p:nvPr>
        </p:nvGraphicFramePr>
        <p:xfrm>
          <a:off x="358775" y="1420097"/>
          <a:ext cx="8409516" cy="3114979"/>
        </p:xfrm>
        <a:graphic>
          <a:graphicData uri="http://schemas.openxmlformats.org/drawingml/2006/table">
            <a:tbl>
              <a:tblPr>
                <a:noFill/>
                <a:tableStyleId>{349F9D0F-1B7B-41F4-B2B0-0D52992FCB93}</a:tableStyleId>
              </a:tblPr>
              <a:tblGrid>
                <a:gridCol w="2185450">
                  <a:extLst>
                    <a:ext uri="{9D8B030D-6E8A-4147-A177-3AD203B41FA5}">
                      <a16:colId xmlns:a16="http://schemas.microsoft.com/office/drawing/2014/main" val="20000"/>
                    </a:ext>
                  </a:extLst>
                </a:gridCol>
                <a:gridCol w="3731029">
                  <a:extLst>
                    <a:ext uri="{9D8B030D-6E8A-4147-A177-3AD203B41FA5}">
                      <a16:colId xmlns:a16="http://schemas.microsoft.com/office/drawing/2014/main" val="20001"/>
                    </a:ext>
                  </a:extLst>
                </a:gridCol>
                <a:gridCol w="1815016">
                  <a:extLst>
                    <a:ext uri="{9D8B030D-6E8A-4147-A177-3AD203B41FA5}">
                      <a16:colId xmlns:a16="http://schemas.microsoft.com/office/drawing/2014/main" val="20002"/>
                    </a:ext>
                  </a:extLst>
                </a:gridCol>
                <a:gridCol w="678021">
                  <a:extLst>
                    <a:ext uri="{9D8B030D-6E8A-4147-A177-3AD203B41FA5}">
                      <a16:colId xmlns:a16="http://schemas.microsoft.com/office/drawing/2014/main" val="20003"/>
                    </a:ext>
                  </a:extLst>
                </a:gridCol>
              </a:tblGrid>
              <a:tr h="576499">
                <a:tc>
                  <a:txBody>
                    <a:bodyPr/>
                    <a:lstStyle/>
                    <a:p>
                      <a:pPr marL="0" lvl="0" indent="0" algn="r" rtl="1">
                        <a:spcBef>
                          <a:spcPts val="0"/>
                        </a:spcBef>
                        <a:spcAft>
                          <a:spcPts val="0"/>
                        </a:spcAft>
                        <a:buNone/>
                      </a:pPr>
                      <a:r>
                        <a:rPr lang="iw-IL" sz="1300" b="1" dirty="0">
                          <a:latin typeface="Calibri"/>
                          <a:ea typeface="Calibri"/>
                          <a:cs typeface="Calibri"/>
                          <a:sym typeface="Calibri"/>
                        </a:rPr>
                        <a:t>איפה ועם מי </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r>
                        <a:rPr lang="iw-IL" sz="1300" b="1" dirty="0">
                          <a:latin typeface="Calibri"/>
                          <a:ea typeface="Calibri"/>
                          <a:cs typeface="Calibri"/>
                          <a:sym typeface="Calibri"/>
                        </a:rPr>
                        <a:t>מה עושים</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r>
                        <a:rPr lang="iw-IL" sz="1300" b="1" dirty="0">
                          <a:latin typeface="Calibri"/>
                          <a:ea typeface="Calibri"/>
                          <a:cs typeface="Calibri"/>
                          <a:sym typeface="Calibri"/>
                        </a:rPr>
                        <a:t>משימה</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r>
                        <a:rPr lang="iw-IL" sz="1300" b="1" dirty="0">
                          <a:latin typeface="Calibri"/>
                          <a:ea typeface="Calibri"/>
                          <a:cs typeface="Calibri"/>
                          <a:sym typeface="Calibri"/>
                        </a:rPr>
                        <a:t>שלב </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extLst>
                  <a:ext uri="{0D108BD9-81ED-4DB2-BD59-A6C34878D82A}">
                    <a16:rowId xmlns:a16="http://schemas.microsoft.com/office/drawing/2014/main" val="10000"/>
                  </a:ext>
                </a:extLst>
              </a:tr>
              <a:tr h="1269240">
                <a:tc>
                  <a:txBody>
                    <a:bodyPr/>
                    <a:lstStyle/>
                    <a:p>
                      <a:pPr marL="0" marR="0" lvl="0" indent="0" algn="r" defTabSz="914400" rtl="1" eaLnBrk="1" fontAlgn="auto" latinLnBrk="0" hangingPunct="1">
                        <a:lnSpc>
                          <a:spcPct val="100000"/>
                        </a:lnSpc>
                        <a:spcBef>
                          <a:spcPts val="0"/>
                        </a:spcBef>
                        <a:spcAft>
                          <a:spcPts val="0"/>
                        </a:spcAft>
                        <a:buClr>
                          <a:schemeClr val="dk1"/>
                        </a:buClr>
                        <a:buSzPts val="1100"/>
                        <a:buFont typeface="Arial"/>
                        <a:buNone/>
                        <a:tabLst/>
                        <a:defRPr/>
                      </a:pPr>
                      <a:r>
                        <a:rPr lang="he-IL" sz="1300" dirty="0">
                          <a:latin typeface="Calibri"/>
                          <a:ea typeface="Calibri"/>
                          <a:cs typeface="Calibri"/>
                          <a:sym typeface="Calibri"/>
                        </a:rPr>
                        <a:t>בכיתה בקבוצות</a:t>
                      </a:r>
                      <a:br>
                        <a:rPr lang="he-IL" sz="1300" dirty="0">
                          <a:latin typeface="Calibri"/>
                          <a:ea typeface="Calibri"/>
                          <a:cs typeface="Calibri"/>
                          <a:sym typeface="Calibri"/>
                        </a:rPr>
                      </a:br>
                      <a:r>
                        <a:rPr lang="he-IL" sz="1300" i="1" dirty="0" err="1">
                          <a:solidFill>
                            <a:schemeClr val="dk1"/>
                          </a:solidFill>
                          <a:latin typeface="Calibri"/>
                          <a:ea typeface="Calibri"/>
                          <a:cs typeface="Calibri"/>
                          <a:sym typeface="Calibri"/>
                        </a:rPr>
                        <a:t>שיקופיות</a:t>
                      </a:r>
                      <a:r>
                        <a:rPr lang="he-IL" sz="1300" i="1" dirty="0">
                          <a:solidFill>
                            <a:schemeClr val="dk1"/>
                          </a:solidFill>
                          <a:latin typeface="Calibri"/>
                          <a:ea typeface="Calibri"/>
                          <a:cs typeface="Calibri"/>
                          <a:sym typeface="Calibri"/>
                        </a:rPr>
                        <a:t>: 5 עד 13</a:t>
                      </a:r>
                    </a:p>
                    <a:p>
                      <a:pPr marL="0" lvl="0" indent="0" algn="r" rtl="1">
                        <a:spcBef>
                          <a:spcPts val="0"/>
                        </a:spcBef>
                        <a:spcAft>
                          <a:spcPts val="0"/>
                        </a:spcAft>
                        <a:buClr>
                          <a:schemeClr val="dk1"/>
                        </a:buClr>
                        <a:buSzPts val="1100"/>
                        <a:buFont typeface="Arial"/>
                        <a:buNone/>
                      </a:pPr>
                      <a:endParaRPr sz="1300"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
                          <a:schemeClr val="dk1"/>
                        </a:buClr>
                        <a:buSzPts val="1100"/>
                        <a:buFont typeface="Arial"/>
                        <a:buNone/>
                        <a:tabLst/>
                        <a:defRPr/>
                      </a:pPr>
                      <a:r>
                        <a:rPr lang="he-IL" sz="1300" dirty="0">
                          <a:solidFill>
                            <a:schemeClr val="dk1"/>
                          </a:solidFill>
                          <a:latin typeface="Calibri"/>
                          <a:ea typeface="Calibri"/>
                          <a:cs typeface="Calibri"/>
                          <a:sym typeface="Calibri"/>
                        </a:rPr>
                        <a:t>בוחרים משימות לחקירה, </a:t>
                      </a:r>
                      <a:r>
                        <a:rPr lang="he-IL" sz="1300" dirty="0">
                          <a:latin typeface="Calibri"/>
                          <a:ea typeface="Calibri"/>
                          <a:cs typeface="Calibri"/>
                          <a:sym typeface="Calibri"/>
                        </a:rPr>
                        <a:t>בקבוצות: </a:t>
                      </a:r>
                      <a:br>
                        <a:rPr lang="he-IL" sz="1300" dirty="0">
                          <a:latin typeface="Calibri"/>
                          <a:ea typeface="Calibri"/>
                          <a:cs typeface="Calibri"/>
                          <a:sym typeface="Calibri"/>
                        </a:rPr>
                      </a:br>
                      <a:r>
                        <a:rPr lang="he-IL" sz="1300" dirty="0">
                          <a:latin typeface="Calibri"/>
                          <a:ea typeface="Calibri"/>
                          <a:cs typeface="Calibri"/>
                          <a:sym typeface="Calibri"/>
                        </a:rPr>
                        <a:t>למה חשוב לשנות הרגלים? </a:t>
                      </a:r>
                      <a:br>
                        <a:rPr lang="en-US" sz="1300" dirty="0">
                          <a:latin typeface="Calibri"/>
                          <a:ea typeface="Calibri"/>
                          <a:cs typeface="Calibri"/>
                          <a:sym typeface="Calibri"/>
                        </a:rPr>
                      </a:br>
                      <a:r>
                        <a:rPr lang="he-IL" sz="1300" dirty="0">
                          <a:latin typeface="Calibri"/>
                          <a:ea typeface="Calibri"/>
                          <a:cs typeface="Calibri"/>
                          <a:sym typeface="Calibri"/>
                        </a:rPr>
                        <a:t>למה חשוב לוותר על נסיעות לטובת </a:t>
                      </a:r>
                      <a:br>
                        <a:rPr lang="en-US" sz="1300" dirty="0">
                          <a:latin typeface="Calibri"/>
                          <a:ea typeface="Calibri"/>
                          <a:cs typeface="Calibri"/>
                          <a:sym typeface="Calibri"/>
                        </a:rPr>
                      </a:br>
                      <a:r>
                        <a:rPr lang="he-IL" sz="1300" dirty="0">
                          <a:latin typeface="Calibri"/>
                          <a:ea typeface="Calibri"/>
                          <a:cs typeface="Calibri"/>
                          <a:sym typeface="Calibri"/>
                        </a:rPr>
                        <a:t>הליכה ברגל?</a:t>
                      </a:r>
                    </a:p>
                    <a:p>
                      <a:pPr marL="0" lvl="0" indent="0" algn="r" rtl="1">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
                          <a:schemeClr val="dk1"/>
                        </a:buClr>
                        <a:buSzPts val="1100"/>
                        <a:buFont typeface="Arial"/>
                        <a:buNone/>
                        <a:tabLst/>
                        <a:defRPr/>
                      </a:pPr>
                      <a:r>
                        <a:rPr lang="he-IL" sz="1300" b="1" dirty="0">
                          <a:latin typeface="Calibri"/>
                          <a:ea typeface="Calibri"/>
                          <a:cs typeface="Calibri"/>
                          <a:sym typeface="Calibri"/>
                        </a:rPr>
                        <a:t>חקירה קבוצתית </a:t>
                      </a:r>
                      <a:br>
                        <a:rPr lang="en-US" sz="1300" b="1" dirty="0">
                          <a:latin typeface="Calibri"/>
                          <a:ea typeface="Calibri"/>
                          <a:cs typeface="Calibri"/>
                          <a:sym typeface="Calibri"/>
                        </a:rPr>
                      </a:br>
                      <a:r>
                        <a:rPr lang="he-IL" sz="1300" b="1" dirty="0">
                          <a:latin typeface="Calibri"/>
                          <a:ea typeface="Calibri"/>
                          <a:cs typeface="Calibri"/>
                          <a:sym typeface="Calibri"/>
                        </a:rPr>
                        <a:t>בכיתה</a:t>
                      </a:r>
                    </a:p>
                    <a:p>
                      <a:pPr marL="0" lvl="0" indent="0" algn="r" rtl="1">
                        <a:spcBef>
                          <a:spcPts val="0"/>
                        </a:spcBef>
                        <a:spcAft>
                          <a:spcPts val="0"/>
                        </a:spcAft>
                        <a:buClr>
                          <a:schemeClr val="dk1"/>
                        </a:buClr>
                        <a:buSzPts val="1100"/>
                        <a:buFont typeface="Arial"/>
                        <a:buNone/>
                      </a:pP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r" rtl="1">
                        <a:spcBef>
                          <a:spcPts val="0"/>
                        </a:spcBef>
                        <a:spcAft>
                          <a:spcPts val="0"/>
                        </a:spcAft>
                        <a:buClr>
                          <a:schemeClr val="dk1"/>
                        </a:buClr>
                        <a:buSzPts val="1100"/>
                        <a:buFont typeface="Arial"/>
                        <a:buNone/>
                      </a:pPr>
                      <a:r>
                        <a:rPr lang="he-IL" sz="1300" b="1" dirty="0">
                          <a:latin typeface="Calibri"/>
                          <a:ea typeface="Calibri"/>
                          <a:cs typeface="Calibri"/>
                          <a:sym typeface="Calibri"/>
                        </a:rPr>
                        <a:t>א</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351631055"/>
                  </a:ext>
                </a:extLst>
              </a:tr>
              <a:tr h="1269240">
                <a:tc>
                  <a:txBody>
                    <a:bodyPr/>
                    <a:lstStyle/>
                    <a:p>
                      <a:pPr marL="0" lvl="0" indent="0" algn="r" rtl="1">
                        <a:spcBef>
                          <a:spcPts val="0"/>
                        </a:spcBef>
                        <a:spcAft>
                          <a:spcPts val="0"/>
                        </a:spcAft>
                        <a:buClr>
                          <a:schemeClr val="dk1"/>
                        </a:buClr>
                        <a:buSzPts val="1100"/>
                        <a:buFont typeface="Arial"/>
                        <a:buNone/>
                      </a:pPr>
                      <a:r>
                        <a:rPr lang="iw-IL" sz="1300" dirty="0">
                          <a:solidFill>
                            <a:schemeClr val="dk1"/>
                          </a:solidFill>
                          <a:latin typeface="Calibri"/>
                          <a:ea typeface="Calibri"/>
                          <a:cs typeface="Calibri"/>
                          <a:sym typeface="Calibri"/>
                        </a:rPr>
                        <a:t>בבית אחר הצהרים</a:t>
                      </a:r>
                      <a:br>
                        <a:rPr lang="iw-IL" sz="1300" dirty="0">
                          <a:solidFill>
                            <a:schemeClr val="dk1"/>
                          </a:solidFill>
                          <a:latin typeface="Calibri"/>
                          <a:ea typeface="Calibri"/>
                          <a:cs typeface="Calibri"/>
                          <a:sym typeface="Calibri"/>
                        </a:rPr>
                      </a:br>
                      <a:r>
                        <a:rPr lang="iw-IL" sz="1300" i="1" dirty="0">
                          <a:solidFill>
                            <a:schemeClr val="dk1"/>
                          </a:solidFill>
                          <a:latin typeface="Calibri"/>
                          <a:ea typeface="Calibri"/>
                          <a:cs typeface="Calibri"/>
                          <a:sym typeface="Calibri"/>
                        </a:rPr>
                        <a:t>שיקופיות:</a:t>
                      </a:r>
                      <a:r>
                        <a:rPr lang="he-IL" sz="1300" i="1" dirty="0">
                          <a:solidFill>
                            <a:schemeClr val="dk1"/>
                          </a:solidFill>
                          <a:latin typeface="Calibri"/>
                          <a:ea typeface="Calibri"/>
                          <a:cs typeface="Calibri"/>
                          <a:sym typeface="Calibri"/>
                        </a:rPr>
                        <a:t> 14 עד 17</a:t>
                      </a:r>
                      <a:endParaRPr sz="1300"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r" rtl="1">
                        <a:spcBef>
                          <a:spcPts val="0"/>
                        </a:spcBef>
                        <a:spcAft>
                          <a:spcPts val="0"/>
                        </a:spcAft>
                        <a:buClr>
                          <a:schemeClr val="dk1"/>
                        </a:buClr>
                        <a:buSzPts val="1100"/>
                        <a:buFont typeface="Arial"/>
                        <a:buNone/>
                      </a:pPr>
                      <a:r>
                        <a:rPr lang="iw-IL" sz="1300" dirty="0">
                          <a:solidFill>
                            <a:schemeClr val="dk1"/>
                          </a:solidFill>
                          <a:latin typeface="Calibri"/>
                          <a:ea typeface="Calibri"/>
                          <a:cs typeface="Calibri"/>
                          <a:sym typeface="Calibri"/>
                        </a:rPr>
                        <a:t>משוחחים עם ההורים וחוקרים יחד </a:t>
                      </a:r>
                      <a:br>
                        <a:rPr lang="en-US" sz="1300" dirty="0">
                          <a:solidFill>
                            <a:schemeClr val="dk1"/>
                          </a:solidFill>
                          <a:latin typeface="Calibri"/>
                          <a:ea typeface="Calibri"/>
                          <a:cs typeface="Calibri"/>
                          <a:sym typeface="Calibri"/>
                        </a:rPr>
                      </a:br>
                      <a:r>
                        <a:rPr lang="iw-IL" sz="1300" dirty="0">
                          <a:solidFill>
                            <a:schemeClr val="dk1"/>
                          </a:solidFill>
                          <a:latin typeface="Calibri"/>
                          <a:ea typeface="Calibri"/>
                          <a:cs typeface="Calibri"/>
                          <a:sym typeface="Calibri"/>
                        </a:rPr>
                        <a:t>את ההרגלים שלנו ושל בני המשפחה</a:t>
                      </a:r>
                      <a:endParaRPr sz="1300" dirty="0">
                        <a:solidFill>
                          <a:schemeClr val="dk1"/>
                        </a:solidFill>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r" rtl="1">
                        <a:spcBef>
                          <a:spcPts val="0"/>
                        </a:spcBef>
                        <a:spcAft>
                          <a:spcPts val="0"/>
                        </a:spcAft>
                        <a:buClr>
                          <a:schemeClr val="dk1"/>
                        </a:buClr>
                        <a:buSzPts val="1100"/>
                        <a:buFont typeface="Arial"/>
                        <a:buNone/>
                      </a:pPr>
                      <a:r>
                        <a:rPr lang="iw-IL" sz="1300" b="1" dirty="0">
                          <a:solidFill>
                            <a:schemeClr val="dk1"/>
                          </a:solidFill>
                          <a:latin typeface="Calibri"/>
                          <a:ea typeface="Calibri"/>
                          <a:cs typeface="Calibri"/>
                          <a:sym typeface="Calibri"/>
                        </a:rPr>
                        <a:t>התבוננות עצמית ומשפחתית </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r" rtl="1">
                        <a:spcBef>
                          <a:spcPts val="0"/>
                        </a:spcBef>
                        <a:spcAft>
                          <a:spcPts val="0"/>
                        </a:spcAft>
                        <a:buClr>
                          <a:schemeClr val="dk1"/>
                        </a:buClr>
                        <a:buSzPts val="1100"/>
                        <a:buFont typeface="Arial"/>
                        <a:buNone/>
                      </a:pPr>
                      <a:r>
                        <a:rPr lang="he-IL" sz="1300" b="1" dirty="0">
                          <a:solidFill>
                            <a:schemeClr val="dk1"/>
                          </a:solidFill>
                          <a:latin typeface="Calibri"/>
                          <a:ea typeface="Calibri"/>
                          <a:cs typeface="Calibri"/>
                          <a:sym typeface="Calibri"/>
                        </a:rPr>
                        <a:t>ב</a:t>
                      </a:r>
                      <a:endParaRPr sz="1300" b="1" dirty="0">
                        <a:latin typeface="Calibri"/>
                        <a:ea typeface="Calibri"/>
                        <a:cs typeface="Calibri"/>
                        <a:sym typeface="Calibri"/>
                      </a:endParaRPr>
                    </a:p>
                  </a:txBody>
                  <a:tcPr marL="91425" marR="91425" marT="91425" marB="914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2" name="Google Shape;152;p27"/>
          <p:cNvSpPr/>
          <p:nvPr/>
        </p:nvSpPr>
        <p:spPr>
          <a:xfrm rot="-2191139">
            <a:off x="3615207" y="3434046"/>
            <a:ext cx="578394" cy="358351"/>
          </a:xfrm>
          <a:prstGeom prst="cloud">
            <a:avLst/>
          </a:prstGeom>
          <a:solidFill>
            <a:srgbClr val="0A6E8F"/>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iw-IL" sz="700" b="1" i="0" u="none" strike="noStrike" cap="none">
                <a:solidFill>
                  <a:schemeClr val="lt1"/>
                </a:solidFill>
                <a:latin typeface="Arial"/>
                <a:ea typeface="Arial"/>
                <a:cs typeface="Arial"/>
                <a:sym typeface="Arial"/>
              </a:rPr>
              <a:t>CO2</a:t>
            </a:r>
            <a:endParaRPr sz="700" b="1" i="0" u="none" strike="noStrike" cap="none">
              <a:solidFill>
                <a:schemeClr val="lt1"/>
              </a:solidFill>
              <a:latin typeface="Arial"/>
              <a:ea typeface="Arial"/>
              <a:cs typeface="Arial"/>
              <a:sym typeface="Arial"/>
            </a:endParaRPr>
          </a:p>
        </p:txBody>
      </p:sp>
      <p:pic>
        <p:nvPicPr>
          <p:cNvPr id="153" name="Google Shape;153;p27" descr="https://attachments.office.net/owa/kayamut%40jerusalem.muni.il/service.svc/s/GetAttachmentThumbnail?id=AAMkAGRiZmEwNDg5LTRlOWEtNGY1Yy05Y2FjLWI2NjE5MmE1YmI3NgBGAAAAAACdEH9kREZ3T4dqOb5oIcRnBwCLNeD4HYubRZ%2F0vy7%2BnWc0AAAAAAEMAACLNeD4HYubRZ%2F0vy7%2BnWc0AAES2NPdAAABEgAQADTZtx9McVpGuF1MKrQ6lo8%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A5NzUyNDMsImV4cCI6MTYxMDk3NTg0MywiaXNzIjoiMDAwMDAwMDItMDAwMC0wZmYxLWNlMDAtMDAwMDAwMDAwMDAwQDdjZjgxMzU0LTE4OGUtNGM2MC1hMWFmLWQ2NDAyOGYzZGJmOSIsImF1ZCI6IjAwMDAwMDAyLTAwMDAtMGZmMS1jZTAwLTAwMDAwMDAwMDAwMC9hdHRhY2htZW50cy5vZmZpY2UubmV0QDdjZjgxMzU0LTE4OGUtNGM2MC1hMWFmLWQ2NDAyOGYzZGJmOSIsImhhcHAiOiJvd2EifQ.FhBJQN5Ie8YUq1sy9PCHloN99E3v913NIN6mDmJmeLxoSa3k1g_rvfXrpnz0EC8u3l_psOtx2PfJzGMUpdRhh-CdTILNpG3-s90LHmQ3dvNFy0mBPjB0g9xNVj01_Djk5q4vZz_pZd_ldk3VrnwcpCL6bc4AOLs_QECsCnzm-3FXUWsx6i07jas9h0G1gx5qaq-ypxO4FIPnchua7QIw7KLp4KgZ5etKt2BCk5I9FBa5WKA4E-vngHWblb9A-5iDbk06jbAvDJnERcTDCTkWozWYoLbqqMns7293Muewfcyi4qryc-693fnkvjNJC3CM_yrTupg_gCxUxKliTpHbJg&amp;X-OWA-CANARY=vKFhBz4LpEuL6onAS2OvZ1DU9zmyu9gY49rv8jefUBkqLGzE-NqKODSIbJqUkXo9W6r00-d2QKE.&amp;owa=outlook.office365.com&amp;scriptVer=20210103002.07&amp;animation=true"/>
          <p:cNvPicPr preferRelativeResize="0"/>
          <p:nvPr/>
        </p:nvPicPr>
        <p:blipFill rotWithShape="1">
          <a:blip r:embed="rId3">
            <a:alphaModFix/>
          </a:blip>
          <a:srcRect/>
          <a:stretch/>
        </p:blipFill>
        <p:spPr>
          <a:xfrm>
            <a:off x="6216162" y="3929315"/>
            <a:ext cx="1385137" cy="1304140"/>
          </a:xfrm>
          <a:prstGeom prst="rect">
            <a:avLst/>
          </a:prstGeom>
          <a:noFill/>
          <a:ln>
            <a:noFill/>
          </a:ln>
        </p:spPr>
      </p:pic>
      <p:sp>
        <p:nvSpPr>
          <p:cNvPr id="156" name="Google Shape;156;p27"/>
          <p:cNvSpPr txBox="1"/>
          <p:nvPr/>
        </p:nvSpPr>
        <p:spPr>
          <a:xfrm>
            <a:off x="5635166" y="726858"/>
            <a:ext cx="3258300" cy="531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500" b="1" dirty="0">
                <a:solidFill>
                  <a:schemeClr val="lt1"/>
                </a:solidFill>
                <a:latin typeface="Calibri"/>
                <a:ea typeface="Calibri"/>
                <a:cs typeface="Calibri"/>
                <a:sym typeface="Calibri"/>
              </a:rPr>
              <a:t>מה עושים?</a:t>
            </a:r>
            <a:endParaRPr sz="2500" b="1" dirty="0">
              <a:solidFill>
                <a:schemeClr val="lt1"/>
              </a:solidFill>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651991F7-2404-EF87-61A6-BBF07B8F9724}"/>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מה עושים</a:t>
            </a:r>
            <a:endParaRPr lang="en-US" sz="1200" dirty="0">
              <a:solidFill>
                <a:schemeClr val="tx1"/>
              </a:solidFill>
              <a:latin typeface="Calibri" panose="020F0502020204030204" pitchFamily="34" charset="0"/>
              <a:cs typeface="Calibri" panose="020F0502020204030204" pitchFamily="34" charset="0"/>
            </a:endParaRPr>
          </a:p>
        </p:txBody>
      </p:sp>
      <p:pic>
        <p:nvPicPr>
          <p:cNvPr id="154" name="Google Shape;154;p27" descr="תצוגה מקדימה של תמונה"/>
          <p:cNvPicPr preferRelativeResize="0"/>
          <p:nvPr/>
        </p:nvPicPr>
        <p:blipFill rotWithShape="1">
          <a:blip r:embed="rId4">
            <a:alphaModFix/>
          </a:blip>
          <a:srcRect l="41621" t="38703" r="37623" b="39075"/>
          <a:stretch/>
        </p:blipFill>
        <p:spPr>
          <a:xfrm>
            <a:off x="4649969" y="1282771"/>
            <a:ext cx="1219402" cy="734370"/>
          </a:xfrm>
          <a:prstGeom prst="rect">
            <a:avLst/>
          </a:prstGeom>
          <a:noFill/>
          <a:ln>
            <a:noFill/>
          </a:ln>
        </p:spPr>
      </p:pic>
      <p:pic>
        <p:nvPicPr>
          <p:cNvPr id="4" name="Picture 2" descr="https://attachments.office.net/owa/kayamut%40jerusalem.muni.il/service.svc/s/GetAttachmentThumbnail?id=AAMkAGRiZmEwNDg5LTRlOWEtNGY1Yy05Y2FjLWI2NjE5MmE1YmI3NgBGAAAAAACdEH9kREZ3T4dqOb5oIcRnBwCLNeD4HYubRZ%2F0vy7%2BnWc0AAAAAAEMAACLNeD4HYubRZ%2F0vy7%2BnWc0AAES2NPdAAABEgAQAEGxIaT5XGNGm%2B4op9WsJXw%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EwNDMzMTMsImV4cCI6MTYxMTA0MzkxMywiaXNzIjoiMDAwMDAwMDItMDAwMC0wZmYxLWNlMDAtMDAwMDAwMDAwMDAwQDdjZjgxMzU0LTE4OGUtNGM2MC1hMWFmLWQ2NDAyOGYzZGJmOSIsImF1ZCI6IjAwMDAwMDAyLTAwMDAtMGZmMS1jZTAwLTAwMDAwMDAwMDAwMC9hdHRhY2htZW50cy5vZmZpY2UubmV0QDdjZjgxMzU0LTE4OGUtNGM2MC1hMWFmLWQ2NDAyOGYzZGJmOSIsImhhcHAiOiJvd2EifQ.bToVa3u6ESj9eXyT1kSmVbTqU9N8bjHUhX5bIeWY-2-y1AH3mnNRlijMfAxeedUMm5icAtTRa4Ny6j2ZYaHQgD1k0VS0sPa6-SiDNIQGr0meMxLHPGVzAS34n0odCoYFIVcHsTuwI2ynx5J0MK3vAbGeSiC69XSfGD-JTQvvDxDS3fHx-EGeUoG7N-YSIVLFfeJPSp9TgKC4nWzsPfNykuaMumCzfYvyWh28gBhXrjIIlNc9LJ5fAA2-DlsECB0jlB35nOipRG-VzpWjYiNb4ORyYHfNJczlAq7AyZYfOK8kPwKgm3zAZpBUjSpuT-lUJxQjkWGSvPQcKS5w8HYJKA&amp;X-OWA-CANARY=3gBjiEM04Uy1EeJ4UdfPdIAKyoJQvNgYHAjA-0s0k-qkMiSljh24fHWUYyloGQMZMTxVAiHFqlM.&amp;owa=outlook.office365.com&amp;scriptVer=20210103002.07&amp;animation=true">
            <a:extLst>
              <a:ext uri="{FF2B5EF4-FFF2-40B4-BE49-F238E27FC236}">
                <a16:creationId xmlns:a16="http://schemas.microsoft.com/office/drawing/2014/main" id="{63732469-D814-F777-6A70-46220FF25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814944" y="2386663"/>
            <a:ext cx="956955" cy="9569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cars with wheels&#10;&#10;Description automatically generated">
            <a:extLst>
              <a:ext uri="{FF2B5EF4-FFF2-40B4-BE49-F238E27FC236}">
                <a16:creationId xmlns:a16="http://schemas.microsoft.com/office/drawing/2014/main" id="{DAE194F8-1ABD-C94A-E701-BF9C146A2D4A}"/>
              </a:ext>
            </a:extLst>
          </p:cNvPr>
          <p:cNvPicPr>
            <a:picLocks noChangeAspect="1"/>
          </p:cNvPicPr>
          <p:nvPr/>
        </p:nvPicPr>
        <p:blipFill rotWithShape="1">
          <a:blip r:embed="rId6"/>
          <a:srcRect l="33371" t="49972" r="32806"/>
          <a:stretch/>
        </p:blipFill>
        <p:spPr>
          <a:xfrm flipH="1">
            <a:off x="2528864" y="3709802"/>
            <a:ext cx="1517210" cy="989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8063"/>
        </a:solidFill>
        <a:effectLst/>
      </p:bgPr>
    </p:bg>
    <p:spTree>
      <p:nvGrpSpPr>
        <p:cNvPr id="1" name="Shape 206"/>
        <p:cNvGrpSpPr/>
        <p:nvPr/>
      </p:nvGrpSpPr>
      <p:grpSpPr>
        <a:xfrm>
          <a:off x="0" y="0"/>
          <a:ext cx="0" cy="0"/>
          <a:chOff x="0" y="0"/>
          <a:chExt cx="0" cy="0"/>
        </a:xfrm>
      </p:grpSpPr>
      <p:sp>
        <p:nvSpPr>
          <p:cNvPr id="208" name="Google Shape;208;p32"/>
          <p:cNvSpPr/>
          <p:nvPr/>
        </p:nvSpPr>
        <p:spPr>
          <a:xfrm rot="-2191115">
            <a:off x="2435386" y="3817252"/>
            <a:ext cx="789106" cy="432160"/>
          </a:xfrm>
          <a:prstGeom prst="cloud">
            <a:avLst/>
          </a:prstGeom>
          <a:solidFill>
            <a:srgbClr val="0A6E8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w-IL" sz="1200" b="1" i="0" u="none" strike="noStrike" cap="none" dirty="0">
                <a:solidFill>
                  <a:schemeClr val="lt1"/>
                </a:solidFill>
                <a:latin typeface="Arial"/>
                <a:ea typeface="Arial"/>
                <a:cs typeface="Arial"/>
                <a:sym typeface="Arial"/>
              </a:rPr>
              <a:t>CO2</a:t>
            </a:r>
            <a:endParaRPr sz="1200" b="1" i="0" u="none" strike="noStrike" cap="none" dirty="0">
              <a:solidFill>
                <a:schemeClr val="lt1"/>
              </a:solidFill>
              <a:latin typeface="Arial"/>
              <a:ea typeface="Arial"/>
              <a:cs typeface="Arial"/>
              <a:sym typeface="Arial"/>
            </a:endParaRPr>
          </a:p>
        </p:txBody>
      </p:sp>
      <p:sp>
        <p:nvSpPr>
          <p:cNvPr id="210" name="Google Shape;210;p32"/>
          <p:cNvSpPr/>
          <p:nvPr/>
        </p:nvSpPr>
        <p:spPr>
          <a:xfrm rot="-2191051">
            <a:off x="5342495" y="3857358"/>
            <a:ext cx="730504" cy="321976"/>
          </a:xfrm>
          <a:prstGeom prst="cloud">
            <a:avLst/>
          </a:prstGeom>
          <a:solidFill>
            <a:srgbClr val="0A6E8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w-IL" sz="1100" b="1" i="0" u="none" strike="noStrike" cap="none" dirty="0">
                <a:solidFill>
                  <a:schemeClr val="lt1"/>
                </a:solidFill>
                <a:latin typeface="Arial"/>
                <a:ea typeface="Arial"/>
                <a:cs typeface="Arial"/>
                <a:sym typeface="Arial"/>
              </a:rPr>
              <a:t>CO2</a:t>
            </a:r>
            <a:endParaRPr sz="1100" b="1" i="0" u="none" strike="noStrike" cap="none" dirty="0">
              <a:solidFill>
                <a:schemeClr val="lt1"/>
              </a:solidFill>
              <a:latin typeface="Arial"/>
              <a:ea typeface="Arial"/>
              <a:cs typeface="Arial"/>
              <a:sym typeface="Arial"/>
            </a:endParaRPr>
          </a:p>
        </p:txBody>
      </p:sp>
      <p:sp>
        <p:nvSpPr>
          <p:cNvPr id="214" name="Google Shape;214;p32"/>
          <p:cNvSpPr txBox="1"/>
          <p:nvPr/>
        </p:nvSpPr>
        <p:spPr>
          <a:xfrm>
            <a:off x="922922" y="1209062"/>
            <a:ext cx="7964685" cy="615523"/>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None/>
            </a:pPr>
            <a:r>
              <a:rPr lang="iw-IL" dirty="0">
                <a:solidFill>
                  <a:schemeClr val="dk1"/>
                </a:solidFill>
                <a:latin typeface="Calibri"/>
                <a:ea typeface="Calibri"/>
                <a:cs typeface="Calibri"/>
                <a:sym typeface="Calibri"/>
              </a:rPr>
              <a:t>למה חשוב להפחית את זיהום האוויר בשכונה ובכלל?</a:t>
            </a:r>
            <a:endParaRPr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r>
              <a:rPr lang="iw-IL" b="1" dirty="0">
                <a:solidFill>
                  <a:schemeClr val="dk1"/>
                </a:solidFill>
                <a:latin typeface="Calibri"/>
                <a:ea typeface="Calibri"/>
                <a:cs typeface="Calibri"/>
                <a:sym typeface="Calibri"/>
              </a:rPr>
              <a:t>כל תלמיד</a:t>
            </a:r>
            <a:r>
              <a:rPr lang="he-IL" b="1" dirty="0">
                <a:solidFill>
                  <a:schemeClr val="dk1"/>
                </a:solidFill>
                <a:latin typeface="Calibri"/>
                <a:ea typeface="Calibri"/>
                <a:cs typeface="Calibri"/>
                <a:sym typeface="Calibri"/>
              </a:rPr>
              <a:t>/ה</a:t>
            </a:r>
            <a:r>
              <a:rPr lang="iw-IL" b="1" dirty="0">
                <a:solidFill>
                  <a:schemeClr val="dk1"/>
                </a:solidFill>
                <a:latin typeface="Calibri"/>
                <a:ea typeface="Calibri"/>
                <a:cs typeface="Calibri"/>
                <a:sym typeface="Calibri"/>
              </a:rPr>
              <a:t> או בזוגות</a:t>
            </a:r>
            <a:r>
              <a:rPr lang="he-IL" b="1" dirty="0">
                <a:solidFill>
                  <a:schemeClr val="dk1"/>
                </a:solidFill>
                <a:latin typeface="Calibri"/>
                <a:ea typeface="Calibri"/>
                <a:cs typeface="Calibri"/>
                <a:sym typeface="Calibri"/>
              </a:rPr>
              <a:t>,</a:t>
            </a:r>
            <a:r>
              <a:rPr lang="iw-IL" b="1" dirty="0">
                <a:solidFill>
                  <a:schemeClr val="dk1"/>
                </a:solidFill>
                <a:latin typeface="Calibri"/>
                <a:ea typeface="Calibri"/>
                <a:cs typeface="Calibri"/>
                <a:sym typeface="Calibri"/>
              </a:rPr>
              <a:t> </a:t>
            </a:r>
            <a:r>
              <a:rPr lang="he-IL" b="1" dirty="0">
                <a:solidFill>
                  <a:schemeClr val="dk1"/>
                </a:solidFill>
                <a:latin typeface="Calibri"/>
                <a:ea typeface="Calibri"/>
                <a:cs typeface="Calibri"/>
                <a:sym typeface="Calibri"/>
              </a:rPr>
              <a:t>מבצעים 1 עד 2 </a:t>
            </a:r>
            <a:r>
              <a:rPr lang="iw-IL" b="1" dirty="0">
                <a:solidFill>
                  <a:schemeClr val="dk1"/>
                </a:solidFill>
                <a:latin typeface="Calibri"/>
                <a:ea typeface="Calibri"/>
                <a:cs typeface="Calibri"/>
                <a:sym typeface="Calibri"/>
              </a:rPr>
              <a:t>משימות לחקירה </a:t>
            </a:r>
            <a:r>
              <a:rPr lang="he-IL" b="1" dirty="0">
                <a:solidFill>
                  <a:schemeClr val="dk1"/>
                </a:solidFill>
                <a:latin typeface="Calibri"/>
                <a:ea typeface="Calibri"/>
                <a:cs typeface="Calibri"/>
                <a:sym typeface="Calibri"/>
              </a:rPr>
              <a:t>(לפי בחירת המורה)</a:t>
            </a:r>
            <a:endParaRPr dirty="0">
              <a:latin typeface="Calibri"/>
              <a:ea typeface="Calibri"/>
              <a:cs typeface="Calibri"/>
              <a:sym typeface="Calibri"/>
            </a:endParaRPr>
          </a:p>
        </p:txBody>
      </p:sp>
      <p:sp>
        <p:nvSpPr>
          <p:cNvPr id="215" name="Google Shape;215;p32"/>
          <p:cNvSpPr txBox="1"/>
          <p:nvPr/>
        </p:nvSpPr>
        <p:spPr>
          <a:xfrm>
            <a:off x="1541013" y="1914114"/>
            <a:ext cx="3297740" cy="1710694"/>
          </a:xfrm>
          <a:prstGeom prst="rect">
            <a:avLst/>
          </a:prstGeom>
          <a:noFill/>
          <a:ln>
            <a:noFill/>
          </a:ln>
        </p:spPr>
        <p:txBody>
          <a:bodyPr spcFirstLastPara="1" wrap="square" lIns="91425" tIns="91425" rIns="91425" bIns="91425" anchor="t" anchorCtr="0">
            <a:spAutoFit/>
          </a:bodyPr>
          <a:lstStyle/>
          <a:p>
            <a:pPr marL="127000" algn="r" rtl="1">
              <a:lnSpc>
                <a:spcPts val="1500"/>
              </a:lnSpc>
              <a:spcAft>
                <a:spcPts val="200"/>
              </a:spcAft>
              <a:buClr>
                <a:schemeClr val="dk1"/>
              </a:buClr>
              <a:buSzPts val="1600"/>
            </a:pPr>
            <a:r>
              <a:rPr lang="iw-IL" sz="1200" dirty="0">
                <a:solidFill>
                  <a:schemeClr val="dk1"/>
                </a:solidFill>
                <a:latin typeface="Calibri"/>
                <a:cs typeface="Calibri"/>
                <a:sym typeface="Calibri"/>
              </a:rPr>
              <a:t>איך לבחור באמצעי תחבורה? - הסתכלות השוואתית</a:t>
            </a:r>
            <a:endParaRPr lang="he-IL" sz="1200" dirty="0">
              <a:solidFill>
                <a:schemeClr val="dk1"/>
              </a:solidFill>
              <a:latin typeface="Calibri"/>
              <a:cs typeface="Calibri"/>
              <a:sym typeface="Calibri"/>
            </a:endParaRPr>
          </a:p>
          <a:p>
            <a:pPr marL="127000" algn="r" rtl="1">
              <a:lnSpc>
                <a:spcPts val="1500"/>
              </a:lnSpc>
              <a:spcAft>
                <a:spcPts val="200"/>
              </a:spcAft>
              <a:buClr>
                <a:schemeClr val="dk1"/>
              </a:buClr>
              <a:buSzPts val="1600"/>
            </a:pPr>
            <a:endParaRPr sz="1200" dirty="0">
              <a:solidFill>
                <a:schemeClr val="dk1"/>
              </a:solidFill>
              <a:latin typeface="Calibri"/>
              <a:cs typeface="Calibri"/>
              <a:sym typeface="Calibri"/>
            </a:endParaRPr>
          </a:p>
          <a:p>
            <a:pPr marL="127000" algn="r" rtl="1">
              <a:lnSpc>
                <a:spcPts val="1500"/>
              </a:lnSpc>
              <a:spcAft>
                <a:spcPts val="200"/>
              </a:spcAft>
              <a:buClr>
                <a:schemeClr val="dk1"/>
              </a:buClr>
              <a:buSzPts val="1600"/>
            </a:pPr>
            <a:r>
              <a:rPr lang="iw-IL" sz="1200" dirty="0">
                <a:solidFill>
                  <a:schemeClr val="dk1"/>
                </a:solidFill>
                <a:latin typeface="Calibri"/>
                <a:cs typeface="Calibri"/>
                <a:sym typeface="Calibri"/>
              </a:rPr>
              <a:t>תחבורה ציבורית מול רכב פרטי - משימה מתוקשבת</a:t>
            </a:r>
            <a:endParaRPr lang="he-IL" sz="1200" dirty="0">
              <a:solidFill>
                <a:schemeClr val="dk1"/>
              </a:solidFill>
              <a:latin typeface="Calibri"/>
              <a:cs typeface="Calibri"/>
              <a:sym typeface="Calibri"/>
            </a:endParaRPr>
          </a:p>
          <a:p>
            <a:pPr marL="127000" algn="r" rtl="1">
              <a:lnSpc>
                <a:spcPts val="1500"/>
              </a:lnSpc>
              <a:spcAft>
                <a:spcPts val="200"/>
              </a:spcAft>
              <a:buClr>
                <a:schemeClr val="dk1"/>
              </a:buClr>
              <a:buSzPts val="1600"/>
            </a:pPr>
            <a:r>
              <a:rPr lang="iw-IL" sz="1200" dirty="0">
                <a:solidFill>
                  <a:schemeClr val="dk1"/>
                </a:solidFill>
                <a:latin typeface="Calibri"/>
                <a:cs typeface="Calibri"/>
                <a:sym typeface="Calibri"/>
              </a:rPr>
              <a:t> </a:t>
            </a:r>
            <a:endParaRPr sz="1200" dirty="0">
              <a:solidFill>
                <a:schemeClr val="dk1"/>
              </a:solidFill>
              <a:latin typeface="Calibri"/>
              <a:cs typeface="Calibri"/>
              <a:sym typeface="Calibri"/>
            </a:endParaRPr>
          </a:p>
          <a:p>
            <a:pPr marL="127000" algn="r" rtl="1">
              <a:lnSpc>
                <a:spcPts val="1500"/>
              </a:lnSpc>
              <a:spcAft>
                <a:spcPts val="200"/>
              </a:spcAft>
              <a:buClr>
                <a:schemeClr val="dk1"/>
              </a:buClr>
              <a:buSzPts val="1600"/>
            </a:pPr>
            <a:r>
              <a:rPr lang="iw-IL" sz="1200" dirty="0">
                <a:solidFill>
                  <a:schemeClr val="dk1"/>
                </a:solidFill>
                <a:latin typeface="Calibri"/>
                <a:cs typeface="Calibri"/>
                <a:sym typeface="Calibri"/>
              </a:rPr>
              <a:t>איך מתמודדים עם זיהום אוויר?</a:t>
            </a:r>
            <a:endParaRPr lang="he-IL" sz="1200" dirty="0">
              <a:solidFill>
                <a:schemeClr val="dk1"/>
              </a:solidFill>
              <a:latin typeface="Calibri"/>
              <a:cs typeface="Calibri"/>
              <a:sym typeface="Calibri"/>
            </a:endParaRPr>
          </a:p>
          <a:p>
            <a:pPr marL="127000" algn="r" rtl="1">
              <a:lnSpc>
                <a:spcPts val="1500"/>
              </a:lnSpc>
              <a:spcAft>
                <a:spcPts val="200"/>
              </a:spcAft>
              <a:buClr>
                <a:schemeClr val="dk1"/>
              </a:buClr>
              <a:buSzPts val="1600"/>
            </a:pPr>
            <a:endParaRPr sz="1200" dirty="0">
              <a:solidFill>
                <a:schemeClr val="dk1"/>
              </a:solidFill>
              <a:latin typeface="Calibri"/>
              <a:cs typeface="Calibri"/>
              <a:sym typeface="Calibri"/>
            </a:endParaRPr>
          </a:p>
          <a:p>
            <a:pPr marL="127000" algn="r" rtl="1">
              <a:lnSpc>
                <a:spcPts val="1500"/>
              </a:lnSpc>
              <a:spcAft>
                <a:spcPts val="200"/>
              </a:spcAft>
              <a:buClr>
                <a:schemeClr val="dk1"/>
              </a:buClr>
              <a:buSzPts val="1600"/>
            </a:pPr>
            <a:r>
              <a:rPr lang="iw-IL" sz="1200" dirty="0">
                <a:solidFill>
                  <a:schemeClr val="dk1"/>
                </a:solidFill>
                <a:latin typeface="Calibri"/>
                <a:cs typeface="Calibri"/>
                <a:sym typeface="Calibri"/>
              </a:rPr>
              <a:t>ירושלים מפחיתה את זיהום האוויר בעיר! </a:t>
            </a:r>
            <a:endParaRPr sz="1200" dirty="0">
              <a:solidFill>
                <a:schemeClr val="dk1"/>
              </a:solidFill>
              <a:latin typeface="Calibri"/>
              <a:cs typeface="Calibri"/>
              <a:sym typeface="Calibri"/>
            </a:endParaRPr>
          </a:p>
        </p:txBody>
      </p:sp>
      <p:sp>
        <p:nvSpPr>
          <p:cNvPr id="216" name="Google Shape;216;p32"/>
          <p:cNvSpPr txBox="1"/>
          <p:nvPr/>
        </p:nvSpPr>
        <p:spPr>
          <a:xfrm>
            <a:off x="3474499" y="703583"/>
            <a:ext cx="5421900" cy="531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500" b="1" dirty="0">
                <a:solidFill>
                  <a:schemeClr val="lt1"/>
                </a:solidFill>
                <a:latin typeface="Calibri"/>
                <a:ea typeface="Calibri"/>
                <a:cs typeface="Calibri"/>
                <a:sym typeface="Calibri"/>
              </a:rPr>
              <a:t>חקירה קבוצתית בכיתה</a:t>
            </a:r>
            <a:endParaRPr sz="2500" b="1" dirty="0">
              <a:solidFill>
                <a:schemeClr val="lt1"/>
              </a:solidFill>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4A225D24-79E2-3CD8-FF7A-412B959106FB}"/>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שלב א׳</a:t>
            </a:r>
            <a:endParaRPr lang="en-US" sz="1200" dirty="0">
              <a:solidFill>
                <a:schemeClr val="tx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595135F9-5FCB-5D00-FD8A-B8F23D34E1DC}"/>
              </a:ext>
            </a:extLst>
          </p:cNvPr>
          <p:cNvGrpSpPr/>
          <p:nvPr/>
        </p:nvGrpSpPr>
        <p:grpSpPr>
          <a:xfrm>
            <a:off x="8460412" y="1950512"/>
            <a:ext cx="307879" cy="309083"/>
            <a:chOff x="4189461" y="2606194"/>
            <a:chExt cx="307879" cy="309083"/>
          </a:xfrm>
        </p:grpSpPr>
        <p:sp>
          <p:nvSpPr>
            <p:cNvPr id="4" name="Oval 3">
              <a:extLst>
                <a:ext uri="{FF2B5EF4-FFF2-40B4-BE49-F238E27FC236}">
                  <a16:creationId xmlns:a16="http://schemas.microsoft.com/office/drawing/2014/main" id="{36F9EBC0-D9FD-F38F-3390-A380A48C51FA}"/>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TextBox 4">
              <a:extLst>
                <a:ext uri="{FF2B5EF4-FFF2-40B4-BE49-F238E27FC236}">
                  <a16:creationId xmlns:a16="http://schemas.microsoft.com/office/drawing/2014/main" id="{4EC0D978-0455-E8F6-E487-7144642135AF}"/>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6" name="Group 5">
            <a:extLst>
              <a:ext uri="{FF2B5EF4-FFF2-40B4-BE49-F238E27FC236}">
                <a16:creationId xmlns:a16="http://schemas.microsoft.com/office/drawing/2014/main" id="{C1CB15AE-3863-DD3D-65E8-BFC739B5F04F}"/>
              </a:ext>
            </a:extLst>
          </p:cNvPr>
          <p:cNvGrpSpPr/>
          <p:nvPr/>
        </p:nvGrpSpPr>
        <p:grpSpPr>
          <a:xfrm>
            <a:off x="8460412" y="2381336"/>
            <a:ext cx="307879" cy="309083"/>
            <a:chOff x="4189461" y="2606194"/>
            <a:chExt cx="307879" cy="309083"/>
          </a:xfrm>
        </p:grpSpPr>
        <p:sp>
          <p:nvSpPr>
            <p:cNvPr id="7" name="Oval 6">
              <a:extLst>
                <a:ext uri="{FF2B5EF4-FFF2-40B4-BE49-F238E27FC236}">
                  <a16:creationId xmlns:a16="http://schemas.microsoft.com/office/drawing/2014/main" id="{BABFC656-776E-FA88-EBBA-8C1205FD01C7}"/>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4C5043CF-4E7D-68FD-1083-B6EB21E2C8BF}"/>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p>
          </p:txBody>
        </p:sp>
      </p:grpSp>
      <p:grpSp>
        <p:nvGrpSpPr>
          <p:cNvPr id="9" name="Group 8">
            <a:extLst>
              <a:ext uri="{FF2B5EF4-FFF2-40B4-BE49-F238E27FC236}">
                <a16:creationId xmlns:a16="http://schemas.microsoft.com/office/drawing/2014/main" id="{AC1D53D7-4A21-CB0C-8A74-373DB18AF6E2}"/>
              </a:ext>
            </a:extLst>
          </p:cNvPr>
          <p:cNvGrpSpPr/>
          <p:nvPr/>
        </p:nvGrpSpPr>
        <p:grpSpPr>
          <a:xfrm>
            <a:off x="8460412" y="2812158"/>
            <a:ext cx="307879" cy="309083"/>
            <a:chOff x="4189461" y="2606194"/>
            <a:chExt cx="307879" cy="309083"/>
          </a:xfrm>
        </p:grpSpPr>
        <p:sp>
          <p:nvSpPr>
            <p:cNvPr id="10" name="Oval 9">
              <a:extLst>
                <a:ext uri="{FF2B5EF4-FFF2-40B4-BE49-F238E27FC236}">
                  <a16:creationId xmlns:a16="http://schemas.microsoft.com/office/drawing/2014/main" id="{BE3E1918-C90A-DDB7-E56F-29A7F17FA02A}"/>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5DF5AD3-156F-53AE-36B7-976A911F181F}"/>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3</a:t>
              </a:r>
            </a:p>
          </p:txBody>
        </p:sp>
      </p:grpSp>
      <p:grpSp>
        <p:nvGrpSpPr>
          <p:cNvPr id="12" name="Group 11">
            <a:extLst>
              <a:ext uri="{FF2B5EF4-FFF2-40B4-BE49-F238E27FC236}">
                <a16:creationId xmlns:a16="http://schemas.microsoft.com/office/drawing/2014/main" id="{F7C4952E-2C57-8905-17A3-367C3D7B008C}"/>
              </a:ext>
            </a:extLst>
          </p:cNvPr>
          <p:cNvGrpSpPr/>
          <p:nvPr/>
        </p:nvGrpSpPr>
        <p:grpSpPr>
          <a:xfrm>
            <a:off x="8460412" y="3261581"/>
            <a:ext cx="307879" cy="309083"/>
            <a:chOff x="4189461" y="2606194"/>
            <a:chExt cx="307879" cy="309083"/>
          </a:xfrm>
        </p:grpSpPr>
        <p:sp>
          <p:nvSpPr>
            <p:cNvPr id="13" name="Oval 12">
              <a:extLst>
                <a:ext uri="{FF2B5EF4-FFF2-40B4-BE49-F238E27FC236}">
                  <a16:creationId xmlns:a16="http://schemas.microsoft.com/office/drawing/2014/main" id="{B2D237FE-DD74-58D8-C65A-D6C33380AA11}"/>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TextBox 13">
              <a:extLst>
                <a:ext uri="{FF2B5EF4-FFF2-40B4-BE49-F238E27FC236}">
                  <a16:creationId xmlns:a16="http://schemas.microsoft.com/office/drawing/2014/main" id="{5E74201C-FE29-F476-388F-1C35555EA038}"/>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4</a:t>
              </a:r>
            </a:p>
          </p:txBody>
        </p:sp>
      </p:grpSp>
      <p:sp>
        <p:nvSpPr>
          <p:cNvPr id="16" name="TextBox 15">
            <a:extLst>
              <a:ext uri="{FF2B5EF4-FFF2-40B4-BE49-F238E27FC236}">
                <a16:creationId xmlns:a16="http://schemas.microsoft.com/office/drawing/2014/main" id="{C8F78D9C-C21F-23AA-D691-C687934E6677}"/>
              </a:ext>
            </a:extLst>
          </p:cNvPr>
          <p:cNvSpPr txBox="1"/>
          <p:nvPr/>
        </p:nvSpPr>
        <p:spPr>
          <a:xfrm>
            <a:off x="5503984" y="1962604"/>
            <a:ext cx="3018791" cy="1585242"/>
          </a:xfrm>
          <a:prstGeom prst="rect">
            <a:avLst/>
          </a:prstGeom>
          <a:noFill/>
        </p:spPr>
        <p:txBody>
          <a:bodyPr wrap="square">
            <a:spAutoFit/>
          </a:bodyPr>
          <a:lstStyle/>
          <a:p>
            <a:pPr marL="127000" lvl="0" algn="r" rtl="1">
              <a:lnSpc>
                <a:spcPts val="1500"/>
              </a:lnSpc>
              <a:spcBef>
                <a:spcPts val="0"/>
              </a:spcBef>
              <a:spcAft>
                <a:spcPts val="200"/>
              </a:spcAft>
              <a:buClr>
                <a:schemeClr val="dk1"/>
              </a:buClr>
              <a:buSzPts val="1600"/>
            </a:pPr>
            <a:r>
              <a:rPr lang="he-IL" sz="1200" dirty="0">
                <a:solidFill>
                  <a:schemeClr val="dk1"/>
                </a:solidFill>
                <a:latin typeface="Calibri"/>
                <a:ea typeface="Calibri"/>
                <a:cs typeface="Calibri"/>
                <a:sym typeface="Calibri"/>
              </a:rPr>
              <a:t>מהו זיהום אוויר ולאילו נזקים הוא גורם?</a:t>
            </a:r>
          </a:p>
          <a:p>
            <a:pPr marL="127000" lvl="0" algn="r" rtl="1">
              <a:lnSpc>
                <a:spcPts val="1500"/>
              </a:lnSpc>
              <a:spcBef>
                <a:spcPts val="0"/>
              </a:spcBef>
              <a:spcAft>
                <a:spcPts val="200"/>
              </a:spcAft>
              <a:buClr>
                <a:schemeClr val="dk1"/>
              </a:buClr>
              <a:buSzPts val="1600"/>
            </a:pPr>
            <a:endParaRPr lang="he-IL" sz="1200" dirty="0">
              <a:solidFill>
                <a:schemeClr val="dk1"/>
              </a:solidFill>
              <a:latin typeface="Calibri"/>
              <a:ea typeface="Calibri"/>
              <a:cs typeface="Calibri"/>
              <a:sym typeface="Calibri"/>
            </a:endParaRPr>
          </a:p>
          <a:p>
            <a:pPr marL="127000" lvl="0" algn="r" rtl="1">
              <a:lnSpc>
                <a:spcPts val="1500"/>
              </a:lnSpc>
              <a:spcBef>
                <a:spcPts val="0"/>
              </a:spcBef>
              <a:spcAft>
                <a:spcPts val="200"/>
              </a:spcAft>
              <a:buClr>
                <a:schemeClr val="dk1"/>
              </a:buClr>
              <a:buSzPts val="1600"/>
            </a:pPr>
            <a:r>
              <a:rPr lang="he-IL" sz="1200" dirty="0">
                <a:solidFill>
                  <a:schemeClr val="dk1"/>
                </a:solidFill>
                <a:latin typeface="Calibri"/>
                <a:ea typeface="Calibri"/>
                <a:cs typeface="Calibri"/>
                <a:sym typeface="Calibri"/>
              </a:rPr>
              <a:t>בודקים את איכות האוויר באזור שבו אנחנו גרים </a:t>
            </a:r>
          </a:p>
          <a:p>
            <a:pPr marL="127000" lvl="0" algn="r" rtl="1">
              <a:lnSpc>
                <a:spcPts val="1500"/>
              </a:lnSpc>
              <a:spcBef>
                <a:spcPts val="0"/>
              </a:spcBef>
              <a:spcAft>
                <a:spcPts val="200"/>
              </a:spcAft>
              <a:buClr>
                <a:schemeClr val="dk1"/>
              </a:buClr>
              <a:buSzPts val="1600"/>
            </a:pPr>
            <a:endParaRPr lang="he-IL" sz="1200" dirty="0">
              <a:solidFill>
                <a:schemeClr val="dk1"/>
              </a:solidFill>
              <a:latin typeface="Calibri"/>
              <a:ea typeface="Calibri"/>
              <a:cs typeface="Calibri"/>
              <a:sym typeface="Calibri"/>
            </a:endParaRPr>
          </a:p>
          <a:p>
            <a:pPr marL="127000" lvl="0" algn="r" rtl="1">
              <a:lnSpc>
                <a:spcPts val="1500"/>
              </a:lnSpc>
              <a:spcBef>
                <a:spcPts val="0"/>
              </a:spcBef>
              <a:spcAft>
                <a:spcPts val="200"/>
              </a:spcAft>
              <a:buClr>
                <a:schemeClr val="dk1"/>
              </a:buClr>
              <a:buSzPts val="1600"/>
            </a:pPr>
            <a:r>
              <a:rPr lang="he-IL" sz="1200" dirty="0">
                <a:solidFill>
                  <a:schemeClr val="dk1"/>
                </a:solidFill>
                <a:latin typeface="Calibri"/>
                <a:ea typeface="Calibri"/>
                <a:cs typeface="Calibri"/>
                <a:sym typeface="Calibri"/>
              </a:rPr>
              <a:t>מסתכלים לעומק על איכות האוויר ביום מיוחד </a:t>
            </a:r>
          </a:p>
          <a:p>
            <a:pPr marL="127000" lvl="0" algn="r" rtl="1">
              <a:lnSpc>
                <a:spcPts val="1500"/>
              </a:lnSpc>
              <a:spcBef>
                <a:spcPts val="0"/>
              </a:spcBef>
              <a:spcAft>
                <a:spcPts val="200"/>
              </a:spcAft>
              <a:buClr>
                <a:schemeClr val="dk1"/>
              </a:buClr>
              <a:buSzPts val="1600"/>
            </a:pPr>
            <a:endParaRPr lang="he-IL" sz="1200" dirty="0">
              <a:solidFill>
                <a:schemeClr val="dk1"/>
              </a:solidFill>
              <a:latin typeface="Calibri"/>
              <a:ea typeface="Calibri"/>
              <a:cs typeface="Calibri"/>
              <a:sym typeface="Calibri"/>
            </a:endParaRPr>
          </a:p>
          <a:p>
            <a:pPr marL="127000" lvl="0" algn="r" rtl="1">
              <a:lnSpc>
                <a:spcPts val="1500"/>
              </a:lnSpc>
              <a:spcBef>
                <a:spcPts val="0"/>
              </a:spcBef>
              <a:spcAft>
                <a:spcPts val="200"/>
              </a:spcAft>
              <a:buClr>
                <a:schemeClr val="dk1"/>
              </a:buClr>
              <a:buSzPts val="1600"/>
            </a:pPr>
            <a:r>
              <a:rPr lang="he-IL" sz="1200" dirty="0">
                <a:solidFill>
                  <a:schemeClr val="dk1"/>
                </a:solidFill>
                <a:latin typeface="Calibri"/>
                <a:ea typeface="Calibri"/>
                <a:cs typeface="Calibri"/>
                <a:sym typeface="Calibri"/>
              </a:rPr>
              <a:t>איך השפיעה הקורונה על איכות האוויר? </a:t>
            </a:r>
          </a:p>
        </p:txBody>
      </p:sp>
      <p:grpSp>
        <p:nvGrpSpPr>
          <p:cNvPr id="17" name="Group 16">
            <a:extLst>
              <a:ext uri="{FF2B5EF4-FFF2-40B4-BE49-F238E27FC236}">
                <a16:creationId xmlns:a16="http://schemas.microsoft.com/office/drawing/2014/main" id="{3E8E2B1C-5CB0-093E-75B4-D9F7DF9AC212}"/>
              </a:ext>
            </a:extLst>
          </p:cNvPr>
          <p:cNvGrpSpPr/>
          <p:nvPr/>
        </p:nvGrpSpPr>
        <p:grpSpPr>
          <a:xfrm>
            <a:off x="4794020" y="1950512"/>
            <a:ext cx="307879" cy="309083"/>
            <a:chOff x="4189461" y="2606194"/>
            <a:chExt cx="307879" cy="309083"/>
          </a:xfrm>
        </p:grpSpPr>
        <p:sp>
          <p:nvSpPr>
            <p:cNvPr id="18" name="Oval 17">
              <a:extLst>
                <a:ext uri="{FF2B5EF4-FFF2-40B4-BE49-F238E27FC236}">
                  <a16:creationId xmlns:a16="http://schemas.microsoft.com/office/drawing/2014/main" id="{F2A103CB-6FDC-6EC6-9748-AE55E1A8FC90}"/>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TextBox 18">
              <a:extLst>
                <a:ext uri="{FF2B5EF4-FFF2-40B4-BE49-F238E27FC236}">
                  <a16:creationId xmlns:a16="http://schemas.microsoft.com/office/drawing/2014/main" id="{588220F3-3716-F815-88A4-DF1E08B8B4B4}"/>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5</a:t>
              </a:r>
            </a:p>
          </p:txBody>
        </p:sp>
      </p:grpSp>
      <p:grpSp>
        <p:nvGrpSpPr>
          <p:cNvPr id="20" name="Group 19">
            <a:extLst>
              <a:ext uri="{FF2B5EF4-FFF2-40B4-BE49-F238E27FC236}">
                <a16:creationId xmlns:a16="http://schemas.microsoft.com/office/drawing/2014/main" id="{4B40B443-C0E5-8EDD-19FF-FC9D23CEB5DE}"/>
              </a:ext>
            </a:extLst>
          </p:cNvPr>
          <p:cNvGrpSpPr/>
          <p:nvPr/>
        </p:nvGrpSpPr>
        <p:grpSpPr>
          <a:xfrm>
            <a:off x="4794020" y="2381336"/>
            <a:ext cx="307879" cy="309083"/>
            <a:chOff x="4189461" y="2606194"/>
            <a:chExt cx="307879" cy="309083"/>
          </a:xfrm>
        </p:grpSpPr>
        <p:sp>
          <p:nvSpPr>
            <p:cNvPr id="21" name="Oval 20">
              <a:extLst>
                <a:ext uri="{FF2B5EF4-FFF2-40B4-BE49-F238E27FC236}">
                  <a16:creationId xmlns:a16="http://schemas.microsoft.com/office/drawing/2014/main" id="{B6349339-6DBD-6CFD-9860-5386B4A14544}"/>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TextBox 21">
              <a:extLst>
                <a:ext uri="{FF2B5EF4-FFF2-40B4-BE49-F238E27FC236}">
                  <a16:creationId xmlns:a16="http://schemas.microsoft.com/office/drawing/2014/main" id="{B21D8D77-9810-7C5A-3BD6-755F96FAC1F4}"/>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6</a:t>
              </a:r>
            </a:p>
          </p:txBody>
        </p:sp>
      </p:grpSp>
      <p:grpSp>
        <p:nvGrpSpPr>
          <p:cNvPr id="23" name="Group 22">
            <a:extLst>
              <a:ext uri="{FF2B5EF4-FFF2-40B4-BE49-F238E27FC236}">
                <a16:creationId xmlns:a16="http://schemas.microsoft.com/office/drawing/2014/main" id="{C5BF2769-E9AB-7588-B78A-F0A06C30DA5D}"/>
              </a:ext>
            </a:extLst>
          </p:cNvPr>
          <p:cNvGrpSpPr/>
          <p:nvPr/>
        </p:nvGrpSpPr>
        <p:grpSpPr>
          <a:xfrm>
            <a:off x="4794020" y="2812158"/>
            <a:ext cx="307879" cy="309083"/>
            <a:chOff x="4189461" y="2606194"/>
            <a:chExt cx="307879" cy="309083"/>
          </a:xfrm>
        </p:grpSpPr>
        <p:sp>
          <p:nvSpPr>
            <p:cNvPr id="24" name="Oval 23">
              <a:extLst>
                <a:ext uri="{FF2B5EF4-FFF2-40B4-BE49-F238E27FC236}">
                  <a16:creationId xmlns:a16="http://schemas.microsoft.com/office/drawing/2014/main" id="{AA079EB1-F690-2E93-3D72-FA60A2D5779B}"/>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TextBox 24">
              <a:extLst>
                <a:ext uri="{FF2B5EF4-FFF2-40B4-BE49-F238E27FC236}">
                  <a16:creationId xmlns:a16="http://schemas.microsoft.com/office/drawing/2014/main" id="{CCB8C718-9486-14A4-DDAD-3B6E67420941}"/>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7</a:t>
              </a:r>
            </a:p>
          </p:txBody>
        </p:sp>
      </p:grpSp>
      <p:grpSp>
        <p:nvGrpSpPr>
          <p:cNvPr id="26" name="Group 25">
            <a:extLst>
              <a:ext uri="{FF2B5EF4-FFF2-40B4-BE49-F238E27FC236}">
                <a16:creationId xmlns:a16="http://schemas.microsoft.com/office/drawing/2014/main" id="{CCDA455F-F0AC-6CB9-2C44-2DC413C67128}"/>
              </a:ext>
            </a:extLst>
          </p:cNvPr>
          <p:cNvGrpSpPr/>
          <p:nvPr/>
        </p:nvGrpSpPr>
        <p:grpSpPr>
          <a:xfrm>
            <a:off x="4794020" y="3261581"/>
            <a:ext cx="307879" cy="309083"/>
            <a:chOff x="4189461" y="2606194"/>
            <a:chExt cx="307879" cy="309083"/>
          </a:xfrm>
        </p:grpSpPr>
        <p:sp>
          <p:nvSpPr>
            <p:cNvPr id="27" name="Oval 26">
              <a:extLst>
                <a:ext uri="{FF2B5EF4-FFF2-40B4-BE49-F238E27FC236}">
                  <a16:creationId xmlns:a16="http://schemas.microsoft.com/office/drawing/2014/main" id="{4232AB37-85A6-D934-9445-762A9DEE5E84}"/>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TextBox 27">
              <a:extLst>
                <a:ext uri="{FF2B5EF4-FFF2-40B4-BE49-F238E27FC236}">
                  <a16:creationId xmlns:a16="http://schemas.microsoft.com/office/drawing/2014/main" id="{6FD77CE9-BF51-E68C-EE29-4521504EAFEC}"/>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8</a:t>
              </a:r>
            </a:p>
          </p:txBody>
        </p:sp>
      </p:grpSp>
      <p:cxnSp>
        <p:nvCxnSpPr>
          <p:cNvPr id="29" name="מחבר ישר 18">
            <a:extLst>
              <a:ext uri="{FF2B5EF4-FFF2-40B4-BE49-F238E27FC236}">
                <a16:creationId xmlns:a16="http://schemas.microsoft.com/office/drawing/2014/main" id="{DF32EEBC-CF37-197A-03A6-3934C4FCF3EA}"/>
              </a:ext>
            </a:extLst>
          </p:cNvPr>
          <p:cNvCxnSpPr>
            <a:cxnSpLocks/>
          </p:cNvCxnSpPr>
          <p:nvPr/>
        </p:nvCxnSpPr>
        <p:spPr>
          <a:xfrm flipH="1">
            <a:off x="527538" y="4850564"/>
            <a:ext cx="82576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1" name="Picture 30" descr="A group of cars with wheels&#10;&#10;Description automatically generated">
            <a:extLst>
              <a:ext uri="{FF2B5EF4-FFF2-40B4-BE49-F238E27FC236}">
                <a16:creationId xmlns:a16="http://schemas.microsoft.com/office/drawing/2014/main" id="{6984C605-B9DE-72E5-4904-0BD1B9FFDA35}"/>
              </a:ext>
            </a:extLst>
          </p:cNvPr>
          <p:cNvPicPr>
            <a:picLocks noChangeAspect="1"/>
          </p:cNvPicPr>
          <p:nvPr/>
        </p:nvPicPr>
        <p:blipFill rotWithShape="1">
          <a:blip r:embed="rId3"/>
          <a:srcRect l="33371" t="49972" r="32806"/>
          <a:stretch/>
        </p:blipFill>
        <p:spPr>
          <a:xfrm flipH="1">
            <a:off x="1151670" y="4033332"/>
            <a:ext cx="1517210" cy="989454"/>
          </a:xfrm>
          <a:prstGeom prst="rect">
            <a:avLst/>
          </a:prstGeom>
        </p:spPr>
      </p:pic>
      <p:pic>
        <p:nvPicPr>
          <p:cNvPr id="32" name="Picture 31" descr="A group of cars with wheels&#10;&#10;Description automatically generated">
            <a:extLst>
              <a:ext uri="{FF2B5EF4-FFF2-40B4-BE49-F238E27FC236}">
                <a16:creationId xmlns:a16="http://schemas.microsoft.com/office/drawing/2014/main" id="{EB7CDF4F-FB36-933E-D8D0-59E101CCA1A5}"/>
              </a:ext>
            </a:extLst>
          </p:cNvPr>
          <p:cNvPicPr>
            <a:picLocks noChangeAspect="1"/>
          </p:cNvPicPr>
          <p:nvPr/>
        </p:nvPicPr>
        <p:blipFill rotWithShape="1">
          <a:blip r:embed="rId3"/>
          <a:srcRect l="64758" t="49972" r="1419"/>
          <a:stretch/>
        </p:blipFill>
        <p:spPr>
          <a:xfrm flipH="1">
            <a:off x="4190537" y="4033332"/>
            <a:ext cx="1517210" cy="989454"/>
          </a:xfrm>
          <a:prstGeom prst="rect">
            <a:avLst/>
          </a:prstGeom>
        </p:spPr>
      </p:pic>
      <p:pic>
        <p:nvPicPr>
          <p:cNvPr id="34" name="Picture 33" descr="A group of cars with wheels&#10;&#10;Description automatically generated">
            <a:extLst>
              <a:ext uri="{FF2B5EF4-FFF2-40B4-BE49-F238E27FC236}">
                <a16:creationId xmlns:a16="http://schemas.microsoft.com/office/drawing/2014/main" id="{D55EB7F7-90E0-F170-E775-BB6073FA0854}"/>
              </a:ext>
            </a:extLst>
          </p:cNvPr>
          <p:cNvPicPr>
            <a:picLocks noChangeAspect="1"/>
          </p:cNvPicPr>
          <p:nvPr/>
        </p:nvPicPr>
        <p:blipFill rotWithShape="1">
          <a:blip r:embed="rId3"/>
          <a:srcRect l="33371" t="49972" r="32806"/>
          <a:stretch/>
        </p:blipFill>
        <p:spPr>
          <a:xfrm flipH="1">
            <a:off x="6576524" y="4033332"/>
            <a:ext cx="1517210" cy="989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0"/>
        <p:cNvGrpSpPr/>
        <p:nvPr/>
      </p:nvGrpSpPr>
      <p:grpSpPr>
        <a:xfrm>
          <a:off x="0" y="0"/>
          <a:ext cx="0" cy="0"/>
          <a:chOff x="0" y="0"/>
          <a:chExt cx="0" cy="0"/>
        </a:xfrm>
      </p:grpSpPr>
      <p:sp>
        <p:nvSpPr>
          <p:cNvPr id="221" name="Google Shape;221;p33"/>
          <p:cNvSpPr txBox="1"/>
          <p:nvPr/>
        </p:nvSpPr>
        <p:spPr>
          <a:xfrm>
            <a:off x="2669076" y="740368"/>
            <a:ext cx="6229200" cy="477013"/>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500" b="1" dirty="0">
                <a:solidFill>
                  <a:schemeClr val="bg1"/>
                </a:solidFill>
                <a:latin typeface="Calibri"/>
                <a:ea typeface="Calibri"/>
                <a:cs typeface="Calibri"/>
                <a:sym typeface="Calibri"/>
              </a:rPr>
              <a:t>מהו זיהום אוויר ולאילו נזקים הוא גורם?  </a:t>
            </a:r>
            <a:endParaRPr sz="2500" b="1" i="0" u="none" strike="noStrike" cap="none" dirty="0">
              <a:solidFill>
                <a:schemeClr val="bg1"/>
              </a:solidFill>
              <a:latin typeface="Calibri"/>
              <a:ea typeface="Calibri"/>
              <a:cs typeface="Calibri"/>
              <a:sym typeface="Calibri"/>
            </a:endParaRPr>
          </a:p>
        </p:txBody>
      </p:sp>
      <p:pic>
        <p:nvPicPr>
          <p:cNvPr id="229" name="Google Shape;229;p33" title="2בריינפופ   זיהום אוויר 2">
            <a:hlinkClick r:id="rId3"/>
          </p:cNvPr>
          <p:cNvPicPr preferRelativeResize="0"/>
          <p:nvPr/>
        </p:nvPicPr>
        <p:blipFill>
          <a:blip r:embed="rId4">
            <a:alphaModFix/>
          </a:blip>
          <a:stretch>
            <a:fillRect/>
          </a:stretch>
        </p:blipFill>
        <p:spPr>
          <a:xfrm>
            <a:off x="5333878" y="1305320"/>
            <a:ext cx="3451347" cy="2588531"/>
          </a:xfrm>
          <a:prstGeom prst="rect">
            <a:avLst/>
          </a:prstGeom>
          <a:noFill/>
          <a:ln>
            <a:noFill/>
          </a:ln>
        </p:spPr>
      </p:pic>
      <p:sp>
        <p:nvSpPr>
          <p:cNvPr id="230" name="Google Shape;230;p33"/>
          <p:cNvSpPr/>
          <p:nvPr/>
        </p:nvSpPr>
        <p:spPr>
          <a:xfrm>
            <a:off x="358775" y="1305319"/>
            <a:ext cx="4630500" cy="2578713"/>
          </a:xfrm>
          <a:prstGeom prst="roundRect">
            <a:avLst>
              <a:gd name="adj" fmla="val 7306"/>
            </a:avLst>
          </a:prstGeom>
          <a:solidFill>
            <a:schemeClr val="bg1"/>
          </a:solidFill>
          <a:ln w="19050" cap="flat" cmpd="sng">
            <a:solidFill>
              <a:schemeClr val="dk2"/>
            </a:solidFill>
            <a:prstDash val="sysDot"/>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br>
              <a:rPr lang="iw-IL" sz="1500" dirty="0">
                <a:latin typeface="Calibri"/>
                <a:ea typeface="Calibri"/>
                <a:cs typeface="Calibri"/>
                <a:sym typeface="Calibri"/>
              </a:rPr>
            </a:br>
            <a:r>
              <a:rPr lang="iw-IL" sz="1500" dirty="0">
                <a:latin typeface="Calibri"/>
                <a:ea typeface="Calibri"/>
                <a:cs typeface="Calibri"/>
                <a:sym typeface="Calibri"/>
              </a:rPr>
              <a:t> </a:t>
            </a:r>
            <a:endParaRPr sz="1500" dirty="0">
              <a:latin typeface="Calibri"/>
              <a:ea typeface="Calibri"/>
              <a:cs typeface="Calibri"/>
              <a:sym typeface="Calibri"/>
            </a:endParaRPr>
          </a:p>
          <a:p>
            <a:pPr marL="457200" lvl="0" indent="0" algn="r" rtl="1">
              <a:spcBef>
                <a:spcPts val="0"/>
              </a:spcBef>
              <a:spcAft>
                <a:spcPts val="0"/>
              </a:spcAft>
              <a:buNone/>
            </a:pPr>
            <a:endParaRPr dirty="0">
              <a:latin typeface="Calibri"/>
              <a:ea typeface="Calibri"/>
              <a:cs typeface="Calibri"/>
              <a:sym typeface="Calibri"/>
            </a:endParaRPr>
          </a:p>
          <a:p>
            <a:pPr marL="457200" lvl="0" indent="0" algn="r" rtl="1">
              <a:spcBef>
                <a:spcPts val="0"/>
              </a:spcBef>
              <a:spcAft>
                <a:spcPts val="0"/>
              </a:spcAft>
              <a:buNone/>
            </a:pPr>
            <a:endParaRPr dirty="0">
              <a:latin typeface="Calibri"/>
              <a:ea typeface="Calibri"/>
              <a:cs typeface="Calibri"/>
              <a:sym typeface="Calibri"/>
            </a:endParaRPr>
          </a:p>
          <a:p>
            <a:pPr marL="457200" lvl="0" indent="0" algn="r" rtl="1">
              <a:spcBef>
                <a:spcPts val="0"/>
              </a:spcBef>
              <a:spcAft>
                <a:spcPts val="0"/>
              </a:spcAft>
              <a:buNone/>
            </a:pPr>
            <a:endParaRPr dirty="0">
              <a:latin typeface="Calibri"/>
              <a:ea typeface="Calibri"/>
              <a:cs typeface="Calibri"/>
              <a:sym typeface="Calibri"/>
            </a:endParaRPr>
          </a:p>
          <a:p>
            <a:pPr marL="457200" lvl="0" indent="0" algn="r" rtl="1">
              <a:spcBef>
                <a:spcPts val="0"/>
              </a:spcBef>
              <a:spcAft>
                <a:spcPts val="0"/>
              </a:spcAft>
              <a:buNone/>
            </a:pPr>
            <a:endParaRPr dirty="0">
              <a:latin typeface="Calibri"/>
              <a:ea typeface="Calibri"/>
              <a:cs typeface="Calibri"/>
              <a:sym typeface="Calibri"/>
            </a:endParaRPr>
          </a:p>
          <a:p>
            <a:pPr marL="457200" lvl="0" indent="0" algn="r" rtl="1">
              <a:spcBef>
                <a:spcPts val="0"/>
              </a:spcBef>
              <a:spcAft>
                <a:spcPts val="0"/>
              </a:spcAft>
              <a:buNone/>
            </a:pPr>
            <a:endParaRPr dirty="0">
              <a:latin typeface="Calibri"/>
              <a:ea typeface="Calibri"/>
              <a:cs typeface="Calibri"/>
              <a:sym typeface="Calibri"/>
            </a:endParaRPr>
          </a:p>
        </p:txBody>
      </p:sp>
      <p:sp>
        <p:nvSpPr>
          <p:cNvPr id="2" name="מלבן מעוגל 10">
            <a:extLst>
              <a:ext uri="{FF2B5EF4-FFF2-40B4-BE49-F238E27FC236}">
                <a16:creationId xmlns:a16="http://schemas.microsoft.com/office/drawing/2014/main" id="{66252F43-4335-D0C0-EBDE-BAD4B5FD090D}"/>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1</a:t>
            </a:r>
            <a:endParaRPr lang="en-US" sz="1200" dirty="0">
              <a:solidFill>
                <a:schemeClr val="tx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4D700BD-9176-4A60-5271-66C06BC18327}"/>
              </a:ext>
            </a:extLst>
          </p:cNvPr>
          <p:cNvGrpSpPr/>
          <p:nvPr/>
        </p:nvGrpSpPr>
        <p:grpSpPr>
          <a:xfrm>
            <a:off x="6800102" y="2198974"/>
            <a:ext cx="612762" cy="612762"/>
            <a:chOff x="6708531" y="3023856"/>
            <a:chExt cx="741442" cy="741442"/>
          </a:xfrm>
        </p:grpSpPr>
        <p:sp>
          <p:nvSpPr>
            <p:cNvPr id="5" name="Oval 4">
              <a:hlinkClick r:id="rId5"/>
              <a:extLst>
                <a:ext uri="{FF2B5EF4-FFF2-40B4-BE49-F238E27FC236}">
                  <a16:creationId xmlns:a16="http://schemas.microsoft.com/office/drawing/2014/main" id="{1162F407-A12E-6EF3-BF62-3452C504E597}"/>
                </a:ext>
              </a:extLst>
            </p:cNvPr>
            <p:cNvSpPr/>
            <p:nvPr/>
          </p:nvSpPr>
          <p:spPr>
            <a:xfrm>
              <a:off x="6708531" y="3023856"/>
              <a:ext cx="741442" cy="741442"/>
            </a:xfrm>
            <a:prstGeom prst="ellipse">
              <a:avLst/>
            </a:prstGeom>
            <a:solidFill>
              <a:schemeClr val="accent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6" name="Triangle 5">
              <a:hlinkClick r:id="rId5"/>
              <a:extLst>
                <a:ext uri="{FF2B5EF4-FFF2-40B4-BE49-F238E27FC236}">
                  <a16:creationId xmlns:a16="http://schemas.microsoft.com/office/drawing/2014/main" id="{BBE7E00F-91E3-A847-2CEA-6BFBB2E46279}"/>
                </a:ext>
              </a:extLst>
            </p:cNvPr>
            <p:cNvSpPr/>
            <p:nvPr/>
          </p:nvSpPr>
          <p:spPr>
            <a:xfrm rot="16200000">
              <a:off x="6943017" y="3313885"/>
              <a:ext cx="187204" cy="161383"/>
            </a:xfrm>
            <a:prstGeom prst="triangle">
              <a:avLst/>
            </a:prstGeom>
            <a:solidFill>
              <a:schemeClr val="accent3"/>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grpSp>
      <p:grpSp>
        <p:nvGrpSpPr>
          <p:cNvPr id="7" name="Group 6">
            <a:extLst>
              <a:ext uri="{FF2B5EF4-FFF2-40B4-BE49-F238E27FC236}">
                <a16:creationId xmlns:a16="http://schemas.microsoft.com/office/drawing/2014/main" id="{D6BF7F29-8230-DADD-0126-7B6B10A33363}"/>
              </a:ext>
            </a:extLst>
          </p:cNvPr>
          <p:cNvGrpSpPr/>
          <p:nvPr/>
        </p:nvGrpSpPr>
        <p:grpSpPr>
          <a:xfrm>
            <a:off x="4418060" y="1811882"/>
            <a:ext cx="307879" cy="309083"/>
            <a:chOff x="4189461" y="2606194"/>
            <a:chExt cx="307879" cy="309083"/>
          </a:xfrm>
        </p:grpSpPr>
        <p:sp>
          <p:nvSpPr>
            <p:cNvPr id="8" name="Oval 7">
              <a:extLst>
                <a:ext uri="{FF2B5EF4-FFF2-40B4-BE49-F238E27FC236}">
                  <a16:creationId xmlns:a16="http://schemas.microsoft.com/office/drawing/2014/main" id="{96511840-A435-D6B3-726E-39C8D68AE614}"/>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A9055BE6-066B-34CF-D9DF-6FE2BC6B10D5}"/>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11" name="TextBox 10">
            <a:extLst>
              <a:ext uri="{FF2B5EF4-FFF2-40B4-BE49-F238E27FC236}">
                <a16:creationId xmlns:a16="http://schemas.microsoft.com/office/drawing/2014/main" id="{8DEFBD69-BCE2-F073-BD26-6C9F0B0BC817}"/>
              </a:ext>
            </a:extLst>
          </p:cNvPr>
          <p:cNvSpPr txBox="1"/>
          <p:nvPr/>
        </p:nvSpPr>
        <p:spPr>
          <a:xfrm>
            <a:off x="358775" y="1810678"/>
            <a:ext cx="4213224" cy="292388"/>
          </a:xfrm>
          <a:prstGeom prst="rect">
            <a:avLst/>
          </a:prstGeom>
          <a:noFill/>
        </p:spPr>
        <p:txBody>
          <a:bodyPr wrap="square">
            <a:spAutoFit/>
          </a:bodyPr>
          <a:lstStyle/>
          <a:p>
            <a:pPr marL="139700" lvl="0" algn="r" rtl="1">
              <a:spcBef>
                <a:spcPts val="0"/>
              </a:spcBef>
              <a:spcAft>
                <a:spcPts val="0"/>
              </a:spcAft>
              <a:buSzPts val="1400"/>
            </a:pPr>
            <a:r>
              <a:rPr lang="he-IL" sz="1300" dirty="0">
                <a:latin typeface="Calibri"/>
                <a:ea typeface="Calibri"/>
                <a:cs typeface="Calibri"/>
                <a:sym typeface="Calibri"/>
              </a:rPr>
              <a:t>הסבירו מהו זיהום אוויר? </a:t>
            </a:r>
          </a:p>
        </p:txBody>
      </p:sp>
      <p:sp>
        <p:nvSpPr>
          <p:cNvPr id="13" name="TextBox 12">
            <a:extLst>
              <a:ext uri="{FF2B5EF4-FFF2-40B4-BE49-F238E27FC236}">
                <a16:creationId xmlns:a16="http://schemas.microsoft.com/office/drawing/2014/main" id="{9E72659C-FF40-1CA7-115E-BCD0F9A9E096}"/>
              </a:ext>
            </a:extLst>
          </p:cNvPr>
          <p:cNvSpPr txBox="1"/>
          <p:nvPr/>
        </p:nvSpPr>
        <p:spPr>
          <a:xfrm>
            <a:off x="358775" y="2768697"/>
            <a:ext cx="4213224" cy="307777"/>
          </a:xfrm>
          <a:prstGeom prst="rect">
            <a:avLst/>
          </a:prstGeom>
          <a:noFill/>
        </p:spPr>
        <p:txBody>
          <a:bodyPr wrap="square">
            <a:spAutoFit/>
          </a:bodyPr>
          <a:lstStyle/>
          <a:p>
            <a:pPr marL="139700" lvl="0" algn="r" rtl="1">
              <a:spcBef>
                <a:spcPts val="0"/>
              </a:spcBef>
              <a:spcAft>
                <a:spcPts val="0"/>
              </a:spcAft>
              <a:buSzPts val="1400"/>
            </a:pPr>
            <a:r>
              <a:rPr lang="he-IL" sz="1400" dirty="0">
                <a:latin typeface="Calibri"/>
                <a:ea typeface="Calibri"/>
                <a:cs typeface="Calibri"/>
                <a:sym typeface="Calibri"/>
              </a:rPr>
              <a:t>הסבירו לאילו נזקים גורם זיהום האוויר? </a:t>
            </a:r>
          </a:p>
        </p:txBody>
      </p:sp>
      <p:grpSp>
        <p:nvGrpSpPr>
          <p:cNvPr id="14" name="Group 13">
            <a:extLst>
              <a:ext uri="{FF2B5EF4-FFF2-40B4-BE49-F238E27FC236}">
                <a16:creationId xmlns:a16="http://schemas.microsoft.com/office/drawing/2014/main" id="{B71C54F0-3DBD-FC66-6EF3-ACA740F1171F}"/>
              </a:ext>
            </a:extLst>
          </p:cNvPr>
          <p:cNvGrpSpPr/>
          <p:nvPr/>
        </p:nvGrpSpPr>
        <p:grpSpPr>
          <a:xfrm>
            <a:off x="4418060" y="2771744"/>
            <a:ext cx="307879" cy="309083"/>
            <a:chOff x="4189461" y="2606194"/>
            <a:chExt cx="307879" cy="309083"/>
          </a:xfrm>
        </p:grpSpPr>
        <p:sp>
          <p:nvSpPr>
            <p:cNvPr id="15" name="Oval 14">
              <a:extLst>
                <a:ext uri="{FF2B5EF4-FFF2-40B4-BE49-F238E27FC236}">
                  <a16:creationId xmlns:a16="http://schemas.microsoft.com/office/drawing/2014/main" id="{2FA87B89-F1D7-B590-8483-9066E54CD70F}"/>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05E2A925-9276-81EA-F5B9-374F7D4DE607}"/>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p>
          </p:txBody>
        </p:sp>
      </p:grpSp>
      <p:sp>
        <p:nvSpPr>
          <p:cNvPr id="18" name="TextBox 17">
            <a:extLst>
              <a:ext uri="{FF2B5EF4-FFF2-40B4-BE49-F238E27FC236}">
                <a16:creationId xmlns:a16="http://schemas.microsoft.com/office/drawing/2014/main" id="{C397C81D-7767-B6FE-4A14-CE7998064859}"/>
              </a:ext>
            </a:extLst>
          </p:cNvPr>
          <p:cNvSpPr txBox="1"/>
          <p:nvPr/>
        </p:nvSpPr>
        <p:spPr>
          <a:xfrm>
            <a:off x="358774" y="1451017"/>
            <a:ext cx="4502287" cy="307777"/>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iw-IL" sz="1400" b="1" dirty="0"/>
              <a:t> </a:t>
            </a:r>
            <a:r>
              <a:rPr lang="iw-IL" sz="1400" b="1" dirty="0">
                <a:latin typeface="Calibri"/>
                <a:ea typeface="Calibri"/>
                <a:cs typeface="Calibri"/>
                <a:sym typeface="Calibri"/>
              </a:rPr>
              <a:t>צפו בסרטון וענו במילים שלכם על השאלות:</a:t>
            </a:r>
            <a:endParaRPr lang="en-IL" b="1" dirty="0"/>
          </a:p>
        </p:txBody>
      </p:sp>
      <p:cxnSp>
        <p:nvCxnSpPr>
          <p:cNvPr id="24" name="מחבר ישר 18">
            <a:extLst>
              <a:ext uri="{FF2B5EF4-FFF2-40B4-BE49-F238E27FC236}">
                <a16:creationId xmlns:a16="http://schemas.microsoft.com/office/drawing/2014/main" id="{8163E7CF-F396-5B6D-EBD8-BCACAF8858A3}"/>
              </a:ext>
            </a:extLst>
          </p:cNvPr>
          <p:cNvCxnSpPr>
            <a:cxnSpLocks/>
          </p:cNvCxnSpPr>
          <p:nvPr/>
        </p:nvCxnSpPr>
        <p:spPr>
          <a:xfrm flipH="1">
            <a:off x="633043" y="4850564"/>
            <a:ext cx="815218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7" name="Google Shape;153;p27" descr="https://attachments.office.net/owa/kayamut%40jerusalem.muni.il/service.svc/s/GetAttachmentThumbnail?id=AAMkAGRiZmEwNDg5LTRlOWEtNGY1Yy05Y2FjLWI2NjE5MmE1YmI3NgBGAAAAAACdEH9kREZ3T4dqOb5oIcRnBwCLNeD4HYubRZ%2F0vy7%2BnWc0AAAAAAEMAACLNeD4HYubRZ%2F0vy7%2BnWc0AAES2NPdAAABEgAQADTZtx9McVpGuF1MKrQ6lo8%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A5NzUyNDMsImV4cCI6MTYxMDk3NTg0MywiaXNzIjoiMDAwMDAwMDItMDAwMC0wZmYxLWNlMDAtMDAwMDAwMDAwMDAwQDdjZjgxMzU0LTE4OGUtNGM2MC1hMWFmLWQ2NDAyOGYzZGJmOSIsImF1ZCI6IjAwMDAwMDAyLTAwMDAtMGZmMS1jZTAwLTAwMDAwMDAwMDAwMC9hdHRhY2htZW50cy5vZmZpY2UubmV0QDdjZjgxMzU0LTE4OGUtNGM2MC1hMWFmLWQ2NDAyOGYzZGJmOSIsImhhcHAiOiJvd2EifQ.FhBJQN5Ie8YUq1sy9PCHloN99E3v913NIN6mDmJmeLxoSa3k1g_rvfXrpnz0EC8u3l_psOtx2PfJzGMUpdRhh-CdTILNpG3-s90LHmQ3dvNFy0mBPjB0g9xNVj01_Djk5q4vZz_pZd_ldk3VrnwcpCL6bc4AOLs_QECsCnzm-3FXUWsx6i07jas9h0G1gx5qaq-ypxO4FIPnchua7QIw7KLp4KgZ5etKt2BCk5I9FBa5WKA4E-vngHWblb9A-5iDbk06jbAvDJnERcTDCTkWozWYoLbqqMns7293Muewfcyi4qryc-693fnkvjNJC3CM_yrTupg_gCxUxKliTpHbJg&amp;X-OWA-CANARY=vKFhBz4LpEuL6onAS2OvZ1DU9zmyu9gY49rv8jefUBkqLGzE-NqKODSIbJqUkXo9W6r00-d2QKE.&amp;owa=outlook.office365.com&amp;scriptVer=20210103002.07&amp;animation=true">
            <a:extLst>
              <a:ext uri="{FF2B5EF4-FFF2-40B4-BE49-F238E27FC236}">
                <a16:creationId xmlns:a16="http://schemas.microsoft.com/office/drawing/2014/main" id="{54E46E23-F320-482A-34B8-29AA1243F103}"/>
              </a:ext>
            </a:extLst>
          </p:cNvPr>
          <p:cNvPicPr preferRelativeResize="0"/>
          <p:nvPr/>
        </p:nvPicPr>
        <p:blipFill rotWithShape="1">
          <a:blip r:embed="rId6">
            <a:alphaModFix/>
          </a:blip>
          <a:srcRect/>
          <a:stretch/>
        </p:blipFill>
        <p:spPr>
          <a:xfrm>
            <a:off x="6069350" y="3742720"/>
            <a:ext cx="1256046" cy="1182598"/>
          </a:xfrm>
          <a:prstGeom prst="rect">
            <a:avLst/>
          </a:prstGeom>
          <a:noFill/>
          <a:ln>
            <a:noFill/>
          </a:ln>
        </p:spPr>
      </p:pic>
      <p:sp>
        <p:nvSpPr>
          <p:cNvPr id="31" name="TextBox 30">
            <a:extLst>
              <a:ext uri="{FF2B5EF4-FFF2-40B4-BE49-F238E27FC236}">
                <a16:creationId xmlns:a16="http://schemas.microsoft.com/office/drawing/2014/main" id="{5F06CBAF-3DA6-53BA-99E5-00A59D17B749}"/>
              </a:ext>
            </a:extLst>
          </p:cNvPr>
          <p:cNvSpPr txBox="1"/>
          <p:nvPr/>
        </p:nvSpPr>
        <p:spPr>
          <a:xfrm>
            <a:off x="7137936" y="3972302"/>
            <a:ext cx="1702850" cy="276999"/>
          </a:xfrm>
          <a:prstGeom prst="rect">
            <a:avLst/>
          </a:prstGeom>
          <a:noFill/>
        </p:spPr>
        <p:txBody>
          <a:bodyPr wrap="square">
            <a:spAutoFit/>
          </a:bodyPr>
          <a:lstStyle/>
          <a:p>
            <a:pPr algn="r" rtl="1"/>
            <a:r>
              <a:rPr lang="he-IL" sz="1200" b="1" i="0" dirty="0">
                <a:solidFill>
                  <a:srgbClr val="0F0F0F"/>
                </a:solidFill>
                <a:effectLst/>
                <a:latin typeface="Calibri" panose="020F0502020204030204" pitchFamily="34" charset="0"/>
                <a:cs typeface="Calibri" panose="020F0502020204030204" pitchFamily="34" charset="0"/>
                <a:hlinkClick r:id="rId5"/>
              </a:rPr>
              <a:t>בריינפופ זיהום אוויר</a:t>
            </a:r>
            <a:r>
              <a:rPr lang="en-US" sz="1200" b="1" i="0" dirty="0">
                <a:solidFill>
                  <a:srgbClr val="0F0F0F"/>
                </a:solidFill>
                <a:effectLst/>
                <a:latin typeface="Calibri" panose="020F0502020204030204" pitchFamily="34" charset="0"/>
                <a:cs typeface="Calibri" panose="020F0502020204030204" pitchFamily="34" charset="0"/>
                <a:hlinkClick r:id="rId5"/>
              </a:rPr>
              <a:t> 22 </a:t>
            </a:r>
            <a:endParaRPr lang="he-IL" sz="1200" b="1" i="0" dirty="0">
              <a:solidFill>
                <a:srgbClr val="0F0F0F"/>
              </a:solidFill>
              <a:effectLst/>
              <a:latin typeface="Calibri" panose="020F0502020204030204" pitchFamily="34" charset="0"/>
              <a:cs typeface="Calibri" panose="020F0502020204030204" pitchFamily="34" charset="0"/>
            </a:endParaRPr>
          </a:p>
        </p:txBody>
      </p:sp>
      <p:sp>
        <p:nvSpPr>
          <p:cNvPr id="32" name="Google Shape;208;p32">
            <a:extLst>
              <a:ext uri="{FF2B5EF4-FFF2-40B4-BE49-F238E27FC236}">
                <a16:creationId xmlns:a16="http://schemas.microsoft.com/office/drawing/2014/main" id="{5EA80DAA-601E-6035-1446-BA97D398F70C}"/>
              </a:ext>
            </a:extLst>
          </p:cNvPr>
          <p:cNvSpPr/>
          <p:nvPr/>
        </p:nvSpPr>
        <p:spPr>
          <a:xfrm rot="-2191115">
            <a:off x="3109751" y="3854754"/>
            <a:ext cx="652154" cy="357157"/>
          </a:xfrm>
          <a:prstGeom prst="cloud">
            <a:avLst/>
          </a:prstGeom>
          <a:solidFill>
            <a:srgbClr val="0A6E8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w-IL" sz="900" b="1" i="0" u="none" strike="noStrike" cap="none" dirty="0">
                <a:solidFill>
                  <a:schemeClr val="lt1"/>
                </a:solidFill>
                <a:latin typeface="Arial"/>
                <a:ea typeface="Arial"/>
                <a:cs typeface="Arial"/>
                <a:sym typeface="Arial"/>
              </a:rPr>
              <a:t>CO2</a:t>
            </a:r>
            <a:endParaRPr sz="900" b="1" i="0" u="none" strike="noStrike" cap="none" dirty="0">
              <a:solidFill>
                <a:schemeClr val="lt1"/>
              </a:solidFill>
              <a:latin typeface="Arial"/>
              <a:ea typeface="Arial"/>
              <a:cs typeface="Arial"/>
              <a:sym typeface="Arial"/>
            </a:endParaRPr>
          </a:p>
        </p:txBody>
      </p:sp>
      <p:pic>
        <p:nvPicPr>
          <p:cNvPr id="34" name="Picture 33" descr="A group of cars with wheels&#10;&#10;Description automatically generated">
            <a:extLst>
              <a:ext uri="{FF2B5EF4-FFF2-40B4-BE49-F238E27FC236}">
                <a16:creationId xmlns:a16="http://schemas.microsoft.com/office/drawing/2014/main" id="{DC4357C2-8C7C-EEEA-5E35-FAA77F620B07}"/>
              </a:ext>
            </a:extLst>
          </p:cNvPr>
          <p:cNvPicPr>
            <a:picLocks noChangeAspect="1"/>
          </p:cNvPicPr>
          <p:nvPr/>
        </p:nvPicPr>
        <p:blipFill rotWithShape="1">
          <a:blip r:embed="rId7"/>
          <a:srcRect l="33371" t="49972" r="32806"/>
          <a:stretch/>
        </p:blipFill>
        <p:spPr>
          <a:xfrm flipH="1">
            <a:off x="3805352" y="4172459"/>
            <a:ext cx="1253893" cy="817731"/>
          </a:xfrm>
          <a:prstGeom prst="rect">
            <a:avLst/>
          </a:prstGeom>
        </p:spPr>
      </p:pic>
      <p:pic>
        <p:nvPicPr>
          <p:cNvPr id="35" name="Picture 34" descr="A group of cars with wheels&#10;&#10;Description automatically generated">
            <a:extLst>
              <a:ext uri="{FF2B5EF4-FFF2-40B4-BE49-F238E27FC236}">
                <a16:creationId xmlns:a16="http://schemas.microsoft.com/office/drawing/2014/main" id="{04478686-4287-4CF2-B38D-6519E8C91027}"/>
              </a:ext>
            </a:extLst>
          </p:cNvPr>
          <p:cNvPicPr>
            <a:picLocks noChangeAspect="1"/>
          </p:cNvPicPr>
          <p:nvPr/>
        </p:nvPicPr>
        <p:blipFill rotWithShape="1">
          <a:blip r:embed="rId7"/>
          <a:srcRect l="64758" t="49972" r="1419"/>
          <a:stretch/>
        </p:blipFill>
        <p:spPr>
          <a:xfrm flipH="1">
            <a:off x="2152904" y="4172459"/>
            <a:ext cx="1253893" cy="817731"/>
          </a:xfrm>
          <a:prstGeom prst="rect">
            <a:avLst/>
          </a:prstGeom>
        </p:spPr>
      </p:pic>
      <p:sp>
        <p:nvSpPr>
          <p:cNvPr id="36" name="Google Shape;208;p32">
            <a:extLst>
              <a:ext uri="{FF2B5EF4-FFF2-40B4-BE49-F238E27FC236}">
                <a16:creationId xmlns:a16="http://schemas.microsoft.com/office/drawing/2014/main" id="{4286A666-8CAC-006A-F28A-65C2492297F9}"/>
              </a:ext>
            </a:extLst>
          </p:cNvPr>
          <p:cNvSpPr/>
          <p:nvPr/>
        </p:nvSpPr>
        <p:spPr>
          <a:xfrm rot="-2191115">
            <a:off x="4841836" y="3933885"/>
            <a:ext cx="652154" cy="357157"/>
          </a:xfrm>
          <a:prstGeom prst="cloud">
            <a:avLst/>
          </a:prstGeom>
          <a:solidFill>
            <a:srgbClr val="0A6E8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w-IL" sz="900" b="1" i="0" u="none" strike="noStrike" cap="none" dirty="0">
                <a:solidFill>
                  <a:schemeClr val="lt1"/>
                </a:solidFill>
                <a:latin typeface="Arial"/>
                <a:ea typeface="Arial"/>
                <a:cs typeface="Arial"/>
                <a:sym typeface="Arial"/>
              </a:rPr>
              <a:t>CO2</a:t>
            </a:r>
            <a:endParaRPr sz="900" b="1" i="0" u="none" strike="noStrike" cap="none" dirty="0">
              <a:solidFill>
                <a:schemeClr val="lt1"/>
              </a:solidFill>
              <a:latin typeface="Arial"/>
              <a:ea typeface="Arial"/>
              <a:cs typeface="Arial"/>
              <a:sym typeface="Arial"/>
            </a:endParaRPr>
          </a:p>
        </p:txBody>
      </p:sp>
      <p:sp>
        <p:nvSpPr>
          <p:cNvPr id="38" name="מלבן מעוגל 10">
            <a:extLst>
              <a:ext uri="{FF2B5EF4-FFF2-40B4-BE49-F238E27FC236}">
                <a16:creationId xmlns:a16="http://schemas.microsoft.com/office/drawing/2014/main" id="{DD5EDE02-A181-468C-1079-3CA6FAEE9C91}"/>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6"/>
        <p:cNvGrpSpPr/>
        <p:nvPr/>
      </p:nvGrpSpPr>
      <p:grpSpPr>
        <a:xfrm>
          <a:off x="0" y="0"/>
          <a:ext cx="0" cy="0"/>
          <a:chOff x="0" y="0"/>
          <a:chExt cx="0" cy="0"/>
        </a:xfrm>
      </p:grpSpPr>
      <p:pic>
        <p:nvPicPr>
          <p:cNvPr id="17" name="Picture 16" descr="A screenshot of a map&#10;&#10;Description automatically generated">
            <a:extLst>
              <a:ext uri="{FF2B5EF4-FFF2-40B4-BE49-F238E27FC236}">
                <a16:creationId xmlns:a16="http://schemas.microsoft.com/office/drawing/2014/main" id="{A485820A-49A0-0FD2-964E-CCA517F09CB1}"/>
              </a:ext>
            </a:extLst>
          </p:cNvPr>
          <p:cNvPicPr>
            <a:picLocks noChangeAspect="1"/>
          </p:cNvPicPr>
          <p:nvPr/>
        </p:nvPicPr>
        <p:blipFill rotWithShape="1">
          <a:blip r:embed="rId3"/>
          <a:srcRect b="26851"/>
          <a:stretch/>
        </p:blipFill>
        <p:spPr>
          <a:xfrm>
            <a:off x="1280952" y="741713"/>
            <a:ext cx="2320446" cy="4401787"/>
          </a:xfrm>
          <a:prstGeom prst="rect">
            <a:avLst/>
          </a:prstGeom>
        </p:spPr>
      </p:pic>
      <p:pic>
        <p:nvPicPr>
          <p:cNvPr id="240" name="Google Shape;240;p34" descr="https://attachments.office.net/owa/kayamut%40jerusalem.muni.il/service.svc/s/GetAttachmentThumbnail?id=AAMkAGRiZmEwNDg5LTRlOWEtNGY1Yy05Y2FjLWI2NjE5MmE1YmI3NgBGAAAAAACdEH9kREZ3T4dqOb5oIcRnBwCLNeD4HYubRZ%2F0vy7%2BnWc0AAAAAAEMAACLNeD4HYubRZ%2F0vy7%2BnWc0AAES2NPdAAABEgAQADTZtx9McVpGuF1MKrQ6lo8%3D&amp;thumbnailType=2&amp;token=eyJhbGciOiJSUzI1NiIsImtpZCI6IjMwODE3OUNFNUY0QjUyRTc4QjJEQjg5NjZCQUY0RUNDMzcyN0FFRUUiLCJ0eXAiOiJKV1QiLCJ4NXQiOiJNSUY1emw5TFV1ZUxMYmlXYTY5T3pEY25ydTQifQ.eyJvcmlnaW4iOiJodHRwczovL291dGxvb2sub2ZmaWNlMzY1LmNvbSIsInVjIjoiMGFlODYzYTBmMGI4NDI5YWI2NTZiYjMwMDZlN2ZhOGYiLCJzaWduaW5fc3RhdGUiOiJbXCJrbXNpXCJdIiwidmVyIjoiRXhjaGFuZ2UuQ2FsbGJhY2suVjEiLCJhcHBjdHhzZW5kZXIiOiJPd2FEb3dubG9hZEA3Y2Y4MTM1NC0xODhlLTRjNjAtYTFhZi1kNjQwMjhmM2RiZjkiLCJpc3NyaW5nIjoiV1ciLCJhcHBjdHgiOiJ7XCJtc2V4Y2hwcm90XCI6XCJvd2FcIixcInB1aWRcIjpcIjExNTM4MDExMTYyMTI2NTQ0NzlcIixcInNjb3BlXCI6XCJPd2FEb3dubG9hZFwiLFwib2lkXCI6XCI2Y2Q4ZDIzZC01MTY5LTRkZTItOTRiOS1lNzMwZGU1MzFmNDlcIixcInByaW1hcnlzaWRcIjpcIlMtMS01LTIxLTM4Mjc1MDE2Mi0yODU4NTAzNjcyLTM1MTQ0MDM0NjQtMjY5MTI1MjZcIn0iLCJuYmYiOjE2MTA5NzUyNDMsImV4cCI6MTYxMDk3NTg0MywiaXNzIjoiMDAwMDAwMDItMDAwMC0wZmYxLWNlMDAtMDAwMDAwMDAwMDAwQDdjZjgxMzU0LTE4OGUtNGM2MC1hMWFmLWQ2NDAyOGYzZGJmOSIsImF1ZCI6IjAwMDAwMDAyLTAwMDAtMGZmMS1jZTAwLTAwMDAwMDAwMDAwMC9hdHRhY2htZW50cy5vZmZpY2UubmV0QDdjZjgxMzU0LTE4OGUtNGM2MC1hMWFmLWQ2NDAyOGYzZGJmOSIsImhhcHAiOiJvd2EifQ.FhBJQN5Ie8YUq1sy9PCHloN99E3v913NIN6mDmJmeLxoSa3k1g_rvfXrpnz0EC8u3l_psOtx2PfJzGMUpdRhh-CdTILNpG3-s90LHmQ3dvNFy0mBPjB0g9xNVj01_Djk5q4vZz_pZd_ldk3VrnwcpCL6bc4AOLs_QECsCnzm-3FXUWsx6i07jas9h0G1gx5qaq-ypxO4FIPnchua7QIw7KLp4KgZ5etKt2BCk5I9FBa5WKA4E-vngHWblb9A-5iDbk06jbAvDJnERcTDCTkWozWYoLbqqMns7293Muewfcyi4qryc-693fnkvjNJC3CM_yrTupg_gCxUxKliTpHbJg&amp;X-OWA-CANARY=vKFhBz4LpEuL6onAS2OvZ1DU9zmyu9gY49rv8jefUBkqLGzE-NqKODSIbJqUkXo9W6r00-d2QKE.&amp;owa=outlook.office365.com&amp;scriptVer=20210103002.07&amp;animation=true"/>
          <p:cNvPicPr preferRelativeResize="0"/>
          <p:nvPr/>
        </p:nvPicPr>
        <p:blipFill rotWithShape="1">
          <a:blip r:embed="rId4">
            <a:alphaModFix/>
          </a:blip>
          <a:srcRect/>
          <a:stretch/>
        </p:blipFill>
        <p:spPr>
          <a:xfrm>
            <a:off x="1408534" y="1638303"/>
            <a:ext cx="648546" cy="610623"/>
          </a:xfrm>
          <a:prstGeom prst="rect">
            <a:avLst/>
          </a:prstGeom>
          <a:noFill/>
          <a:ln>
            <a:noFill/>
          </a:ln>
        </p:spPr>
      </p:pic>
      <p:graphicFrame>
        <p:nvGraphicFramePr>
          <p:cNvPr id="242" name="Google Shape;242;p34"/>
          <p:cNvGraphicFramePr/>
          <p:nvPr>
            <p:extLst>
              <p:ext uri="{D42A27DB-BD31-4B8C-83A1-F6EECF244321}">
                <p14:modId xmlns:p14="http://schemas.microsoft.com/office/powerpoint/2010/main" val="1663819730"/>
              </p:ext>
            </p:extLst>
          </p:nvPr>
        </p:nvGraphicFramePr>
        <p:xfrm>
          <a:off x="4121166" y="3079562"/>
          <a:ext cx="4647125" cy="1924393"/>
        </p:xfrm>
        <a:graphic>
          <a:graphicData uri="http://schemas.openxmlformats.org/drawingml/2006/table">
            <a:tbl>
              <a:tblPr>
                <a:noFill/>
                <a:tableStyleId>{349F9D0F-1B7B-41F4-B2B0-0D52992FCB93}</a:tableStyleId>
              </a:tblPr>
              <a:tblGrid>
                <a:gridCol w="929425">
                  <a:extLst>
                    <a:ext uri="{9D8B030D-6E8A-4147-A177-3AD203B41FA5}">
                      <a16:colId xmlns:a16="http://schemas.microsoft.com/office/drawing/2014/main" val="20000"/>
                    </a:ext>
                  </a:extLst>
                </a:gridCol>
                <a:gridCol w="929425">
                  <a:extLst>
                    <a:ext uri="{9D8B030D-6E8A-4147-A177-3AD203B41FA5}">
                      <a16:colId xmlns:a16="http://schemas.microsoft.com/office/drawing/2014/main" val="20001"/>
                    </a:ext>
                  </a:extLst>
                </a:gridCol>
                <a:gridCol w="929425">
                  <a:extLst>
                    <a:ext uri="{9D8B030D-6E8A-4147-A177-3AD203B41FA5}">
                      <a16:colId xmlns:a16="http://schemas.microsoft.com/office/drawing/2014/main" val="20002"/>
                    </a:ext>
                  </a:extLst>
                </a:gridCol>
                <a:gridCol w="929425">
                  <a:extLst>
                    <a:ext uri="{9D8B030D-6E8A-4147-A177-3AD203B41FA5}">
                      <a16:colId xmlns:a16="http://schemas.microsoft.com/office/drawing/2014/main" val="20003"/>
                    </a:ext>
                  </a:extLst>
                </a:gridCol>
                <a:gridCol w="929425">
                  <a:extLst>
                    <a:ext uri="{9D8B030D-6E8A-4147-A177-3AD203B41FA5}">
                      <a16:colId xmlns:a16="http://schemas.microsoft.com/office/drawing/2014/main" val="20004"/>
                    </a:ext>
                  </a:extLst>
                </a:gridCol>
              </a:tblGrid>
              <a:tr h="552222">
                <a:tc>
                  <a:txBody>
                    <a:bodyPr/>
                    <a:lstStyle/>
                    <a:p>
                      <a:pPr marL="0" lvl="0" indent="0" algn="r" rtl="1">
                        <a:spcBef>
                          <a:spcPts val="0"/>
                        </a:spcBef>
                        <a:spcAft>
                          <a:spcPts val="0"/>
                        </a:spcAft>
                        <a:buNone/>
                      </a:pPr>
                      <a:r>
                        <a:rPr lang="iw-IL" sz="1100" b="1" dirty="0">
                          <a:latin typeface="Calibri"/>
                          <a:ea typeface="Calibri"/>
                          <a:cs typeface="Calibri"/>
                          <a:sym typeface="Calibri"/>
                        </a:rPr>
                        <a:t>רמת זיהום בערב </a:t>
                      </a:r>
                      <a:endParaRPr sz="11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r>
                        <a:rPr lang="iw-IL" sz="1100" b="1" dirty="0">
                          <a:latin typeface="Calibri"/>
                          <a:ea typeface="Calibri"/>
                          <a:cs typeface="Calibri"/>
                          <a:sym typeface="Calibri"/>
                        </a:rPr>
                        <a:t>רמת זיהום בצהרים</a:t>
                      </a:r>
                      <a:endParaRPr sz="11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r>
                        <a:rPr lang="iw-IL" sz="1100" b="1" dirty="0">
                          <a:latin typeface="Calibri"/>
                          <a:ea typeface="Calibri"/>
                          <a:cs typeface="Calibri"/>
                          <a:sym typeface="Calibri"/>
                        </a:rPr>
                        <a:t>רמת זיהום בבוקר</a:t>
                      </a:r>
                      <a:endParaRPr sz="11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r>
                        <a:rPr lang="iw-IL" sz="1100" b="1" dirty="0">
                          <a:latin typeface="Calibri"/>
                          <a:ea typeface="Calibri"/>
                          <a:cs typeface="Calibri"/>
                          <a:sym typeface="Calibri"/>
                        </a:rPr>
                        <a:t>שם התחנה </a:t>
                      </a:r>
                      <a:endParaRPr sz="11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tc>
                  <a:txBody>
                    <a:bodyPr/>
                    <a:lstStyle/>
                    <a:p>
                      <a:pPr marL="0" lvl="0" indent="0" algn="r" rtl="1">
                        <a:spcBef>
                          <a:spcPts val="0"/>
                        </a:spcBef>
                        <a:spcAft>
                          <a:spcPts val="0"/>
                        </a:spcAft>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solidFill>
                  </a:tcPr>
                </a:tc>
                <a:extLst>
                  <a:ext uri="{0D108BD9-81ED-4DB2-BD59-A6C34878D82A}">
                    <a16:rowId xmlns:a16="http://schemas.microsoft.com/office/drawing/2014/main" val="10000"/>
                  </a:ext>
                </a:extLst>
              </a:tr>
              <a:tr h="641278">
                <a:tc>
                  <a:txBody>
                    <a:bodyPr/>
                    <a:lstStyle/>
                    <a:p>
                      <a:pPr marL="0" marR="0" lvl="0" indent="0" algn="r" rtl="1" eaLnBrk="1" hangingPunct="1">
                        <a:lnSpc>
                          <a:spcPct val="100000"/>
                        </a:lnSpc>
                        <a:spcBef>
                          <a:spcPts val="0"/>
                        </a:spcBef>
                        <a:spcAft>
                          <a:spcPts val="0"/>
                        </a:spcAft>
                        <a:buClr>
                          <a:srgbClr val="000000"/>
                        </a:buClr>
                        <a:buFont typeface="Arial"/>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r" rtl="1">
                        <a:spcBef>
                          <a:spcPts val="0"/>
                        </a:spcBef>
                        <a:spcAft>
                          <a:spcPts val="0"/>
                        </a:spcAft>
                        <a:buNone/>
                      </a:pPr>
                      <a:r>
                        <a:rPr lang="iw-IL" sz="1100" b="1" dirty="0">
                          <a:latin typeface="Calibri"/>
                          <a:ea typeface="Calibri"/>
                          <a:cs typeface="Calibri"/>
                          <a:sym typeface="Calibri"/>
                        </a:rPr>
                        <a:t>תחנה קרובה לבית שלי</a:t>
                      </a:r>
                      <a:endParaRPr sz="11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730893">
                <a:tc>
                  <a:txBody>
                    <a:bodyPr/>
                    <a:lstStyle/>
                    <a:p>
                      <a:pPr marL="0" lvl="0" indent="0" algn="l" rtl="0">
                        <a:spcBef>
                          <a:spcPts val="0"/>
                        </a:spcBef>
                        <a:spcAft>
                          <a:spcPts val="0"/>
                        </a:spcAft>
                        <a:buNone/>
                      </a:pPr>
                      <a:endParaRPr sz="110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l" rtl="0">
                        <a:spcBef>
                          <a:spcPts val="0"/>
                        </a:spcBef>
                        <a:spcAft>
                          <a:spcPts val="0"/>
                        </a:spcAft>
                        <a:buNone/>
                      </a:pPr>
                      <a:endParaRPr sz="1100"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lvl="0" indent="0" algn="r" rtl="1">
                        <a:spcBef>
                          <a:spcPts val="0"/>
                        </a:spcBef>
                        <a:spcAft>
                          <a:spcPts val="0"/>
                        </a:spcAft>
                        <a:buNone/>
                      </a:pPr>
                      <a:r>
                        <a:rPr lang="iw-IL" sz="1100" b="1" dirty="0">
                          <a:latin typeface="Calibri"/>
                          <a:ea typeface="Calibri"/>
                          <a:cs typeface="Calibri"/>
                          <a:sym typeface="Calibri"/>
                        </a:rPr>
                        <a:t>תחנה נוספת שבה איכות אוויר שונה  </a:t>
                      </a:r>
                      <a:endParaRPr sz="1100" b="1" dirty="0">
                        <a:latin typeface="Calibri"/>
                        <a:ea typeface="Calibri"/>
                        <a:cs typeface="Calibri"/>
                        <a:sym typeface="Calibri"/>
                      </a:endParaRPr>
                    </a:p>
                  </a:txBody>
                  <a:tcPr marL="91425" marR="91425" marT="91425" marB="914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45" name="Google Shape;245;p34"/>
          <p:cNvSpPr txBox="1"/>
          <p:nvPr/>
        </p:nvSpPr>
        <p:spPr>
          <a:xfrm>
            <a:off x="3928379" y="629171"/>
            <a:ext cx="4960944" cy="530884"/>
          </a:xfrm>
          <a:prstGeom prst="rect">
            <a:avLst/>
          </a:prstGeom>
          <a:noFill/>
          <a:ln>
            <a:noFill/>
          </a:ln>
        </p:spPr>
        <p:txBody>
          <a:bodyPr spcFirstLastPara="1" wrap="square" lIns="91425" tIns="91425" rIns="91425" bIns="91425" anchor="t" anchorCtr="0">
            <a:spAutoFit/>
          </a:bodyPr>
          <a:lstStyle/>
          <a:p>
            <a:pPr marL="0" lvl="0" indent="0" algn="r" rtl="1">
              <a:lnSpc>
                <a:spcPts val="2700"/>
              </a:lnSpc>
              <a:spcBef>
                <a:spcPts val="0"/>
              </a:spcBef>
              <a:spcAft>
                <a:spcPts val="0"/>
              </a:spcAft>
              <a:buNone/>
            </a:pPr>
            <a:r>
              <a:rPr lang="iw-IL" sz="2100" b="1" dirty="0">
                <a:solidFill>
                  <a:schemeClr val="bg1"/>
                </a:solidFill>
                <a:latin typeface="Calibri"/>
                <a:ea typeface="Calibri"/>
                <a:cs typeface="Calibri"/>
                <a:sym typeface="Calibri"/>
              </a:rPr>
              <a:t>בודקים את  איכות האוויר באזור שבו אנחנו גרים?</a:t>
            </a:r>
            <a:r>
              <a:rPr lang="iw-IL" sz="2100" dirty="0">
                <a:solidFill>
                  <a:schemeClr val="bg1"/>
                </a:solidFill>
              </a:rPr>
              <a:t> </a:t>
            </a:r>
            <a:endParaRPr sz="2100" dirty="0">
              <a:solidFill>
                <a:schemeClr val="bg1"/>
              </a:solidFill>
            </a:endParaRPr>
          </a:p>
        </p:txBody>
      </p:sp>
      <p:sp>
        <p:nvSpPr>
          <p:cNvPr id="2" name="מלבן מעוגל 10">
            <a:extLst>
              <a:ext uri="{FF2B5EF4-FFF2-40B4-BE49-F238E27FC236}">
                <a16:creationId xmlns:a16="http://schemas.microsoft.com/office/drawing/2014/main" id="{7733C856-8862-CCD9-2D1D-DFDC2A18F8A7}"/>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a:t>
            </a:r>
            <a:r>
              <a:rPr lang="en-US" sz="1200" dirty="0">
                <a:solidFill>
                  <a:schemeClr val="tx1"/>
                </a:solidFill>
                <a:latin typeface="Calibri" panose="020F0502020204030204" pitchFamily="34" charset="0"/>
                <a:cs typeface="Calibri" panose="020F0502020204030204" pitchFamily="34" charset="0"/>
              </a:rPr>
              <a:t>2</a:t>
            </a:r>
          </a:p>
        </p:txBody>
      </p:sp>
      <p:sp>
        <p:nvSpPr>
          <p:cNvPr id="6" name="TextBox 5">
            <a:extLst>
              <a:ext uri="{FF2B5EF4-FFF2-40B4-BE49-F238E27FC236}">
                <a16:creationId xmlns:a16="http://schemas.microsoft.com/office/drawing/2014/main" id="{78050414-345E-43BA-288C-76BA2B2E05BE}"/>
              </a:ext>
            </a:extLst>
          </p:cNvPr>
          <p:cNvSpPr txBox="1"/>
          <p:nvPr/>
        </p:nvSpPr>
        <p:spPr>
          <a:xfrm>
            <a:off x="3481754" y="1122899"/>
            <a:ext cx="5407568" cy="854273"/>
          </a:xfrm>
          <a:prstGeom prst="rect">
            <a:avLst/>
          </a:prstGeom>
          <a:noFill/>
        </p:spPr>
        <p:txBody>
          <a:bodyPr wrap="square">
            <a:spAutoFit/>
          </a:bodyPr>
          <a:lstStyle/>
          <a:p>
            <a:pPr marL="0" lvl="0" indent="0" algn="r" rtl="1">
              <a:lnSpc>
                <a:spcPts val="1500"/>
              </a:lnSpc>
              <a:spcBef>
                <a:spcPts val="0"/>
              </a:spcBef>
              <a:spcAft>
                <a:spcPts val="0"/>
              </a:spcAft>
              <a:buSzPts val="1100"/>
              <a:buNone/>
            </a:pPr>
            <a:r>
              <a:rPr lang="he-IL" sz="1200" b="1" dirty="0">
                <a:latin typeface="Calibri"/>
                <a:ea typeface="Calibri"/>
                <a:cs typeface="Calibri"/>
                <a:sym typeface="Calibri"/>
              </a:rPr>
              <a:t>המשרד להגנת הסביבה</a:t>
            </a:r>
            <a:r>
              <a:rPr lang="he-IL" sz="1200" dirty="0">
                <a:latin typeface="Calibri"/>
                <a:ea typeface="Calibri"/>
                <a:cs typeface="Calibri"/>
                <a:sym typeface="Calibri"/>
              </a:rPr>
              <a:t> מודד את איכות האוויר בכל הארץ – אפשר לראות </a:t>
            </a:r>
            <a:br>
              <a:rPr lang="en-US" sz="1200" dirty="0">
                <a:latin typeface="Calibri"/>
                <a:ea typeface="Calibri"/>
                <a:cs typeface="Calibri"/>
                <a:sym typeface="Calibri"/>
              </a:rPr>
            </a:br>
            <a:r>
              <a:rPr lang="he-IL" sz="1200" dirty="0">
                <a:latin typeface="Calibri"/>
                <a:ea typeface="Calibri"/>
                <a:cs typeface="Calibri"/>
                <a:sym typeface="Calibri"/>
              </a:rPr>
              <a:t>בכל רגע מה איכות האוויר</a:t>
            </a:r>
            <a:r>
              <a:rPr lang="en-US" sz="1200" dirty="0">
                <a:latin typeface="Calibri"/>
                <a:ea typeface="Calibri"/>
                <a:cs typeface="Calibri"/>
                <a:sym typeface="Calibri"/>
              </a:rPr>
              <a:t> </a:t>
            </a:r>
            <a:r>
              <a:rPr lang="he-IL" sz="1200" dirty="0">
                <a:latin typeface="Calibri"/>
                <a:ea typeface="Calibri"/>
                <a:cs typeface="Calibri"/>
                <a:sym typeface="Calibri"/>
              </a:rPr>
              <a:t> </a:t>
            </a:r>
            <a:r>
              <a:rPr lang="he-IL" sz="1200" dirty="0">
                <a:latin typeface="Calibri"/>
                <a:ea typeface="Calibri"/>
                <a:cs typeface="Calibri"/>
                <a:sym typeface="Calibri"/>
                <a:hlinkClick r:id="rId5"/>
              </a:rPr>
              <a:t>באתר</a:t>
            </a:r>
            <a:r>
              <a:rPr lang="he-IL" sz="1200" dirty="0">
                <a:latin typeface="Calibri"/>
                <a:ea typeface="Calibri"/>
                <a:cs typeface="Calibri"/>
                <a:sym typeface="Calibri"/>
              </a:rPr>
              <a:t>: </a:t>
            </a:r>
            <a:r>
              <a:rPr lang="en-US" sz="1200" dirty="0">
                <a:latin typeface="Calibri"/>
                <a:ea typeface="Calibri"/>
                <a:cs typeface="Calibri"/>
                <a:sym typeface="Calibri"/>
              </a:rPr>
              <a:t>https://</a:t>
            </a:r>
            <a:r>
              <a:rPr lang="en-US" sz="1200" dirty="0" err="1">
                <a:latin typeface="Calibri"/>
                <a:ea typeface="Calibri"/>
                <a:cs typeface="Calibri"/>
                <a:sym typeface="Calibri"/>
              </a:rPr>
              <a:t>air.sviva.gov.il</a:t>
            </a:r>
            <a:r>
              <a:rPr lang="en-US" sz="1200" dirty="0">
                <a:latin typeface="Calibri"/>
                <a:ea typeface="Calibri"/>
                <a:cs typeface="Calibri"/>
                <a:sym typeface="Calibri"/>
              </a:rPr>
              <a:t>/</a:t>
            </a:r>
            <a:endParaRPr lang="he-IL" sz="1200" dirty="0">
              <a:latin typeface="Calibri"/>
              <a:ea typeface="Calibri"/>
              <a:cs typeface="Calibri"/>
              <a:sym typeface="Calibri"/>
            </a:endParaRPr>
          </a:p>
          <a:p>
            <a:pPr marL="0" lvl="0" indent="0" algn="r" rtl="1">
              <a:lnSpc>
                <a:spcPts val="1500"/>
              </a:lnSpc>
              <a:spcBef>
                <a:spcPts val="0"/>
              </a:spcBef>
              <a:spcAft>
                <a:spcPts val="0"/>
              </a:spcAft>
              <a:buSzPts val="1100"/>
              <a:buNone/>
            </a:pPr>
            <a:endParaRPr lang="en-US" sz="1200" dirty="0">
              <a:latin typeface="Calibri"/>
              <a:ea typeface="Calibri"/>
              <a:cs typeface="Calibri"/>
              <a:sym typeface="Calibri"/>
            </a:endParaRPr>
          </a:p>
          <a:p>
            <a:pPr marL="0" lvl="0" indent="0" algn="r" rtl="1">
              <a:lnSpc>
                <a:spcPts val="1500"/>
              </a:lnSpc>
              <a:spcBef>
                <a:spcPts val="0"/>
              </a:spcBef>
              <a:spcAft>
                <a:spcPts val="0"/>
              </a:spcAft>
              <a:buSzPts val="1100"/>
              <a:buNone/>
            </a:pPr>
            <a:r>
              <a:rPr lang="he-IL" sz="1200" b="1" dirty="0">
                <a:latin typeface="Calibri"/>
                <a:ea typeface="Calibri"/>
                <a:cs typeface="Calibri"/>
                <a:sym typeface="Calibri"/>
              </a:rPr>
              <a:t>כנסו לאתר ומצאו במפה:</a:t>
            </a:r>
          </a:p>
        </p:txBody>
      </p:sp>
      <p:grpSp>
        <p:nvGrpSpPr>
          <p:cNvPr id="7" name="Group 6">
            <a:extLst>
              <a:ext uri="{FF2B5EF4-FFF2-40B4-BE49-F238E27FC236}">
                <a16:creationId xmlns:a16="http://schemas.microsoft.com/office/drawing/2014/main" id="{A0517B04-C9E9-BEC8-3B7B-6A2AE672058F}"/>
              </a:ext>
            </a:extLst>
          </p:cNvPr>
          <p:cNvGrpSpPr/>
          <p:nvPr/>
        </p:nvGrpSpPr>
        <p:grpSpPr>
          <a:xfrm>
            <a:off x="8477346" y="1963197"/>
            <a:ext cx="307879" cy="309083"/>
            <a:chOff x="4189461" y="2606194"/>
            <a:chExt cx="307879" cy="309083"/>
          </a:xfrm>
        </p:grpSpPr>
        <p:sp>
          <p:nvSpPr>
            <p:cNvPr id="8" name="Oval 7">
              <a:extLst>
                <a:ext uri="{FF2B5EF4-FFF2-40B4-BE49-F238E27FC236}">
                  <a16:creationId xmlns:a16="http://schemas.microsoft.com/office/drawing/2014/main" id="{3A19C3A4-441A-733D-7FB8-D2ACAE1303C4}"/>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C22DC8F9-533A-9285-8FB5-AEF25456DCD3}"/>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11" name="TextBox 10">
            <a:extLst>
              <a:ext uri="{FF2B5EF4-FFF2-40B4-BE49-F238E27FC236}">
                <a16:creationId xmlns:a16="http://schemas.microsoft.com/office/drawing/2014/main" id="{72775D47-0D7A-B1DB-D5AD-C88C15D230E5}"/>
              </a:ext>
            </a:extLst>
          </p:cNvPr>
          <p:cNvSpPr txBox="1"/>
          <p:nvPr/>
        </p:nvSpPr>
        <p:spPr>
          <a:xfrm>
            <a:off x="3910793" y="2285870"/>
            <a:ext cx="4580792" cy="669414"/>
          </a:xfrm>
          <a:prstGeom prst="rect">
            <a:avLst/>
          </a:prstGeom>
          <a:noFill/>
        </p:spPr>
        <p:txBody>
          <a:bodyPr wrap="square">
            <a:spAutoFit/>
          </a:bodyPr>
          <a:lstStyle/>
          <a:p>
            <a:pPr marL="0" lvl="0" indent="0" algn="r" rtl="1">
              <a:lnSpc>
                <a:spcPts val="1500"/>
              </a:lnSpc>
              <a:spcBef>
                <a:spcPts val="0"/>
              </a:spcBef>
              <a:spcAft>
                <a:spcPts val="0"/>
              </a:spcAft>
              <a:buSzPts val="1100"/>
              <a:buNone/>
            </a:pPr>
            <a:r>
              <a:rPr lang="he-IL" sz="1200" dirty="0">
                <a:latin typeface="Calibri"/>
                <a:ea typeface="Calibri"/>
                <a:cs typeface="Calibri"/>
                <a:sym typeface="Calibri"/>
              </a:rPr>
              <a:t>תחנה נוספת עם רמת איכות אוויר שונה. </a:t>
            </a:r>
            <a:br>
              <a:rPr lang="he-IL" sz="1200" dirty="0">
                <a:latin typeface="Calibri"/>
                <a:ea typeface="Calibri"/>
                <a:cs typeface="Calibri"/>
                <a:sym typeface="Calibri"/>
              </a:rPr>
            </a:br>
            <a:r>
              <a:rPr lang="he-IL" sz="1200" b="1" dirty="0">
                <a:latin typeface="Calibri"/>
                <a:ea typeface="Calibri"/>
                <a:cs typeface="Calibri"/>
                <a:sym typeface="Calibri"/>
              </a:rPr>
              <a:t>מלאו את הטבלה: </a:t>
            </a:r>
            <a:r>
              <a:rPr lang="he-IL" sz="1200" dirty="0">
                <a:latin typeface="Calibri"/>
                <a:ea typeface="Calibri"/>
                <a:cs typeface="Calibri"/>
                <a:sym typeface="Calibri"/>
              </a:rPr>
              <a:t>לחצו על העיגול, התבוננו בגרף לפי השעות </a:t>
            </a:r>
            <a:r>
              <a:rPr lang="he-IL" sz="1200" dirty="0" err="1">
                <a:latin typeface="Calibri"/>
                <a:ea typeface="Calibri"/>
                <a:cs typeface="Calibri"/>
                <a:sym typeface="Calibri"/>
              </a:rPr>
              <a:t>וכיתבו</a:t>
            </a:r>
            <a:r>
              <a:rPr lang="he-IL" sz="1200" dirty="0">
                <a:latin typeface="Calibri"/>
                <a:ea typeface="Calibri"/>
                <a:cs typeface="Calibri"/>
                <a:sym typeface="Calibri"/>
              </a:rPr>
              <a:t>: </a:t>
            </a:r>
            <a:br>
              <a:rPr lang="en-US" sz="1200" dirty="0">
                <a:latin typeface="Calibri"/>
                <a:ea typeface="Calibri"/>
                <a:cs typeface="Calibri"/>
                <a:sym typeface="Calibri"/>
              </a:rPr>
            </a:br>
            <a:r>
              <a:rPr lang="he-IL" sz="1200" dirty="0">
                <a:latin typeface="Calibri"/>
                <a:ea typeface="Calibri"/>
                <a:cs typeface="Calibri"/>
                <a:sym typeface="Calibri"/>
              </a:rPr>
              <a:t>שם התחנה + רמת זיהום צבע + מספר.</a:t>
            </a:r>
            <a:endParaRPr lang="en-IL" sz="1200" dirty="0"/>
          </a:p>
        </p:txBody>
      </p:sp>
      <p:sp>
        <p:nvSpPr>
          <p:cNvPr id="13" name="TextBox 12">
            <a:extLst>
              <a:ext uri="{FF2B5EF4-FFF2-40B4-BE49-F238E27FC236}">
                <a16:creationId xmlns:a16="http://schemas.microsoft.com/office/drawing/2014/main" id="{34843E8D-AB00-905A-5727-8E954F6CD495}"/>
              </a:ext>
            </a:extLst>
          </p:cNvPr>
          <p:cNvSpPr txBox="1"/>
          <p:nvPr/>
        </p:nvSpPr>
        <p:spPr>
          <a:xfrm>
            <a:off x="3910793" y="1943615"/>
            <a:ext cx="4580792" cy="284693"/>
          </a:xfrm>
          <a:prstGeom prst="rect">
            <a:avLst/>
          </a:prstGeom>
          <a:noFill/>
        </p:spPr>
        <p:txBody>
          <a:bodyPr wrap="square">
            <a:spAutoFit/>
          </a:bodyPr>
          <a:lstStyle/>
          <a:p>
            <a:pPr marL="0" lvl="0" indent="0" algn="r" rtl="1">
              <a:lnSpc>
                <a:spcPts val="1500"/>
              </a:lnSpc>
              <a:spcBef>
                <a:spcPts val="0"/>
              </a:spcBef>
              <a:spcAft>
                <a:spcPts val="0"/>
              </a:spcAft>
              <a:buSzPts val="1100"/>
              <a:buNone/>
            </a:pPr>
            <a:r>
              <a:rPr lang="he-IL" sz="1200" dirty="0">
                <a:latin typeface="Calibri"/>
                <a:ea typeface="Calibri"/>
                <a:cs typeface="Calibri"/>
                <a:sym typeface="Calibri"/>
              </a:rPr>
              <a:t>התחנה הכי קרובה לבית שלכם.</a:t>
            </a:r>
          </a:p>
        </p:txBody>
      </p:sp>
      <p:grpSp>
        <p:nvGrpSpPr>
          <p:cNvPr id="14" name="Group 13">
            <a:extLst>
              <a:ext uri="{FF2B5EF4-FFF2-40B4-BE49-F238E27FC236}">
                <a16:creationId xmlns:a16="http://schemas.microsoft.com/office/drawing/2014/main" id="{A1F06196-B2A9-3D69-305D-4C6E0D58A64D}"/>
              </a:ext>
            </a:extLst>
          </p:cNvPr>
          <p:cNvGrpSpPr/>
          <p:nvPr/>
        </p:nvGrpSpPr>
        <p:grpSpPr>
          <a:xfrm>
            <a:off x="8477346" y="2385229"/>
            <a:ext cx="307879" cy="309083"/>
            <a:chOff x="4189461" y="2606194"/>
            <a:chExt cx="307879" cy="309083"/>
          </a:xfrm>
        </p:grpSpPr>
        <p:sp>
          <p:nvSpPr>
            <p:cNvPr id="15" name="Oval 14">
              <a:extLst>
                <a:ext uri="{FF2B5EF4-FFF2-40B4-BE49-F238E27FC236}">
                  <a16:creationId xmlns:a16="http://schemas.microsoft.com/office/drawing/2014/main" id="{B657A444-F6ED-6AF7-FC19-6281137C11CC}"/>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14A9AD99-AD90-4B8A-2D2A-76F793B9C338}"/>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p>
          </p:txBody>
        </p:sp>
      </p:grpSp>
      <p:graphicFrame>
        <p:nvGraphicFramePr>
          <p:cNvPr id="18" name="Google Shape;147;p28">
            <a:extLst>
              <a:ext uri="{FF2B5EF4-FFF2-40B4-BE49-F238E27FC236}">
                <a16:creationId xmlns:a16="http://schemas.microsoft.com/office/drawing/2014/main" id="{320562FA-4951-DF18-5354-18378A8BE126}"/>
              </a:ext>
            </a:extLst>
          </p:cNvPr>
          <p:cNvGraphicFramePr/>
          <p:nvPr>
            <p:extLst>
              <p:ext uri="{D42A27DB-BD31-4B8C-83A1-F6EECF244321}">
                <p14:modId xmlns:p14="http://schemas.microsoft.com/office/powerpoint/2010/main" val="750389199"/>
              </p:ext>
            </p:extLst>
          </p:nvPr>
        </p:nvGraphicFramePr>
        <p:xfrm>
          <a:off x="375709" y="4454418"/>
          <a:ext cx="3225689" cy="546072"/>
        </p:xfrm>
        <a:graphic>
          <a:graphicData uri="http://schemas.openxmlformats.org/drawingml/2006/table">
            <a:tbl>
              <a:tblPr>
                <a:noFill/>
              </a:tblPr>
              <a:tblGrid>
                <a:gridCol w="612190">
                  <a:extLst>
                    <a:ext uri="{9D8B030D-6E8A-4147-A177-3AD203B41FA5}">
                      <a16:colId xmlns:a16="http://schemas.microsoft.com/office/drawing/2014/main" val="20001"/>
                    </a:ext>
                  </a:extLst>
                </a:gridCol>
                <a:gridCol w="583304">
                  <a:extLst>
                    <a:ext uri="{9D8B030D-6E8A-4147-A177-3AD203B41FA5}">
                      <a16:colId xmlns:a16="http://schemas.microsoft.com/office/drawing/2014/main" val="20002"/>
                    </a:ext>
                  </a:extLst>
                </a:gridCol>
                <a:gridCol w="659057">
                  <a:extLst>
                    <a:ext uri="{9D8B030D-6E8A-4147-A177-3AD203B41FA5}">
                      <a16:colId xmlns:a16="http://schemas.microsoft.com/office/drawing/2014/main" val="20003"/>
                    </a:ext>
                  </a:extLst>
                </a:gridCol>
                <a:gridCol w="821323">
                  <a:extLst>
                    <a:ext uri="{9D8B030D-6E8A-4147-A177-3AD203B41FA5}">
                      <a16:colId xmlns:a16="http://schemas.microsoft.com/office/drawing/2014/main" val="20004"/>
                    </a:ext>
                  </a:extLst>
                </a:gridCol>
                <a:gridCol w="549815">
                  <a:extLst>
                    <a:ext uri="{9D8B030D-6E8A-4147-A177-3AD203B41FA5}">
                      <a16:colId xmlns:a16="http://schemas.microsoft.com/office/drawing/2014/main" val="20005"/>
                    </a:ext>
                  </a:extLst>
                </a:gridCol>
              </a:tblGrid>
              <a:tr h="235204">
                <a:tc>
                  <a:txBody>
                    <a:bodyPr/>
                    <a:lstStyle/>
                    <a:p>
                      <a:pPr marR="0" algn="ctr">
                        <a:lnSpc>
                          <a:spcPct val="100000"/>
                        </a:lnSpc>
                        <a:spcBef>
                          <a:spcPts val="0"/>
                        </a:spcBef>
                        <a:spcAft>
                          <a:spcPts val="0"/>
                        </a:spcAft>
                        <a:buClr>
                          <a:srgbClr val="000000"/>
                        </a:buClr>
                        <a:buFont typeface="Arial"/>
                      </a:pPr>
                      <a:r>
                        <a:rPr lang="he-IL" sz="800" dirty="0">
                          <a:solidFill>
                            <a:schemeClr val="bg1"/>
                          </a:solidFill>
                          <a:effectLst/>
                          <a:latin typeface="Calibri" panose="020F0502020204030204" pitchFamily="34" charset="0"/>
                          <a:cs typeface="Calibri" panose="020F0502020204030204" pitchFamily="34" charset="0"/>
                        </a:rPr>
                        <a:t>99 &lt;_&gt; 50</a:t>
                      </a:r>
                      <a:endParaRPr lang="aa-ET" sz="800" dirty="0">
                        <a:solidFill>
                          <a:schemeClr val="bg1"/>
                        </a:solidFill>
                      </a:endParaRPr>
                    </a:p>
                  </a:txBody>
                  <a:tcPr marL="75558" marR="75558" marT="75558" marB="75558">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27A4C"/>
                    </a:solidFill>
                  </a:tcPr>
                </a:tc>
                <a:tc>
                  <a:txBody>
                    <a:bodyPr/>
                    <a:lstStyle/>
                    <a:p>
                      <a:pPr marR="0" algn="ctr">
                        <a:lnSpc>
                          <a:spcPct val="100000"/>
                        </a:lnSpc>
                        <a:spcBef>
                          <a:spcPts val="0"/>
                        </a:spcBef>
                        <a:spcAft>
                          <a:spcPts val="0"/>
                        </a:spcAft>
                        <a:buClr>
                          <a:srgbClr val="000000"/>
                        </a:buClr>
                        <a:buFont typeface="Arial"/>
                      </a:pPr>
                      <a:r>
                        <a:rPr lang="he-IL" sz="800" dirty="0">
                          <a:solidFill>
                            <a:schemeClr val="bg1"/>
                          </a:solidFill>
                          <a:effectLst/>
                          <a:latin typeface="Calibri" panose="020F0502020204030204" pitchFamily="34" charset="0"/>
                          <a:cs typeface="Calibri" panose="020F0502020204030204" pitchFamily="34" charset="0"/>
                        </a:rPr>
                        <a:t>49 &lt;_&gt; 1-</a:t>
                      </a:r>
                      <a:endParaRPr lang="aa-ET" sz="800" dirty="0">
                        <a:solidFill>
                          <a:schemeClr val="bg1"/>
                        </a:solidFill>
                      </a:endParaRPr>
                    </a:p>
                  </a:txBody>
                  <a:tcPr marL="75558" marR="75558" marT="75558" marB="755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27A4C"/>
                    </a:solidFill>
                  </a:tcPr>
                </a:tc>
                <a:tc>
                  <a:txBody>
                    <a:bodyPr/>
                    <a:lstStyle/>
                    <a:p>
                      <a:pPr marR="0" algn="ctr">
                        <a:lnSpc>
                          <a:spcPct val="100000"/>
                        </a:lnSpc>
                        <a:spcBef>
                          <a:spcPts val="0"/>
                        </a:spcBef>
                        <a:spcAft>
                          <a:spcPts val="0"/>
                        </a:spcAft>
                        <a:buClr>
                          <a:srgbClr val="000000"/>
                        </a:buClr>
                        <a:buFont typeface="Arial"/>
                      </a:pPr>
                      <a:r>
                        <a:rPr lang="he-IL" sz="800" dirty="0">
                          <a:solidFill>
                            <a:schemeClr val="bg1"/>
                          </a:solidFill>
                          <a:effectLst/>
                          <a:latin typeface="Calibri" panose="020F0502020204030204" pitchFamily="34" charset="0"/>
                          <a:cs typeface="Calibri" panose="020F0502020204030204" pitchFamily="34" charset="0"/>
                        </a:rPr>
                        <a:t>2- &lt;_&gt; 201-</a:t>
                      </a:r>
                      <a:endParaRPr lang="aa-ET" sz="800" dirty="0">
                        <a:solidFill>
                          <a:schemeClr val="bg1"/>
                        </a:solidFill>
                      </a:endParaRPr>
                    </a:p>
                  </a:txBody>
                  <a:tcPr marL="75558" marR="75558" marT="75558" marB="755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27A4C"/>
                    </a:solidFill>
                  </a:tcPr>
                </a:tc>
                <a:tc>
                  <a:txBody>
                    <a:bodyPr/>
                    <a:lstStyle/>
                    <a:p>
                      <a:pPr marR="0" algn="ctr">
                        <a:lnSpc>
                          <a:spcPct val="100000"/>
                        </a:lnSpc>
                        <a:spcBef>
                          <a:spcPts val="0"/>
                        </a:spcBef>
                        <a:spcAft>
                          <a:spcPts val="0"/>
                        </a:spcAft>
                        <a:buClr>
                          <a:srgbClr val="000000"/>
                        </a:buClr>
                        <a:buFont typeface="Arial"/>
                      </a:pPr>
                      <a:r>
                        <a:rPr lang="he-IL" sz="800" dirty="0">
                          <a:solidFill>
                            <a:schemeClr val="bg1"/>
                          </a:solidFill>
                          <a:effectLst/>
                          <a:latin typeface="Calibri" panose="020F0502020204030204" pitchFamily="34" charset="0"/>
                          <a:cs typeface="Calibri" panose="020F0502020204030204" pitchFamily="34" charset="0"/>
                        </a:rPr>
                        <a:t>202- &lt;_&gt; 402-</a:t>
                      </a:r>
                      <a:endParaRPr lang="aa-ET" sz="800" dirty="0">
                        <a:solidFill>
                          <a:schemeClr val="bg1"/>
                        </a:solidFill>
                      </a:endParaRPr>
                    </a:p>
                  </a:txBody>
                  <a:tcPr marL="75558" marR="75558" marT="75558" marB="755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27A4C"/>
                    </a:solidFill>
                  </a:tcPr>
                </a:tc>
                <a:tc>
                  <a:txBody>
                    <a:bodyPr/>
                    <a:lstStyle/>
                    <a:p>
                      <a:pPr marL="0" marR="0" lvl="0" indent="0" algn="ctr" rtl="1">
                        <a:lnSpc>
                          <a:spcPct val="100000"/>
                        </a:lnSpc>
                        <a:spcBef>
                          <a:spcPts val="0"/>
                        </a:spcBef>
                        <a:spcAft>
                          <a:spcPts val="0"/>
                        </a:spcAft>
                        <a:buClr>
                          <a:srgbClr val="000000"/>
                        </a:buClr>
                        <a:buFont typeface="Arial"/>
                        <a:buNone/>
                      </a:pPr>
                      <a:endParaRPr sz="800" dirty="0">
                        <a:solidFill>
                          <a:schemeClr val="bg1"/>
                        </a:solidFill>
                        <a:latin typeface="Calibri" panose="020F0502020204030204" pitchFamily="34" charset="0"/>
                        <a:cs typeface="Calibri" panose="020F0502020204030204" pitchFamily="34" charset="0"/>
                      </a:endParaRPr>
                    </a:p>
                  </a:txBody>
                  <a:tcPr marL="75558" marR="75558" marT="75558" marB="75558">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27A4C"/>
                    </a:solidFill>
                  </a:tcPr>
                </a:tc>
                <a:extLst>
                  <a:ext uri="{0D108BD9-81ED-4DB2-BD59-A6C34878D82A}">
                    <a16:rowId xmlns:a16="http://schemas.microsoft.com/office/drawing/2014/main" val="10000"/>
                  </a:ext>
                </a:extLst>
              </a:tr>
              <a:tr h="235204">
                <a:tc>
                  <a:txBody>
                    <a:bodyPr/>
                    <a:lstStyle/>
                    <a:p>
                      <a:pPr marL="0" marR="0" lvl="0" indent="0" algn="ctr" rtl="1">
                        <a:lnSpc>
                          <a:spcPct val="100000"/>
                        </a:lnSpc>
                        <a:spcBef>
                          <a:spcPts val="0"/>
                        </a:spcBef>
                        <a:spcAft>
                          <a:spcPts val="0"/>
                        </a:spcAft>
                        <a:buClr>
                          <a:srgbClr val="000000"/>
                        </a:buClr>
                        <a:buFont typeface="Arial"/>
                        <a:buNone/>
                      </a:pPr>
                      <a:r>
                        <a:rPr lang="he-IL" sz="800" dirty="0">
                          <a:solidFill>
                            <a:schemeClr val="tx1"/>
                          </a:solidFill>
                          <a:latin typeface="Calibri" panose="020F0502020204030204" pitchFamily="34" charset="0"/>
                          <a:cs typeface="Calibri" panose="020F0502020204030204" pitchFamily="34" charset="0"/>
                        </a:rPr>
                        <a:t>טובה</a:t>
                      </a:r>
                      <a:endParaRPr sz="800" dirty="0">
                        <a:solidFill>
                          <a:schemeClr val="tx1"/>
                        </a:solidFill>
                        <a:latin typeface="Calibri" panose="020F0502020204030204" pitchFamily="34" charset="0"/>
                        <a:cs typeface="Calibri" panose="020F0502020204030204" pitchFamily="34" charset="0"/>
                      </a:endParaRPr>
                    </a:p>
                  </a:txBody>
                  <a:tcPr marL="75558" marR="75558" marT="75558" marB="75558">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2AE401"/>
                    </a:solidFill>
                  </a:tcPr>
                </a:tc>
                <a:tc>
                  <a:txBody>
                    <a:bodyPr/>
                    <a:lstStyle/>
                    <a:p>
                      <a:pPr marL="0" marR="0" lvl="0" indent="0" algn="ctr" rtl="1">
                        <a:lnSpc>
                          <a:spcPct val="100000"/>
                        </a:lnSpc>
                        <a:spcBef>
                          <a:spcPts val="0"/>
                        </a:spcBef>
                        <a:spcAft>
                          <a:spcPts val="0"/>
                        </a:spcAft>
                        <a:buClr>
                          <a:srgbClr val="000000"/>
                        </a:buClr>
                        <a:buFont typeface="Arial"/>
                        <a:buNone/>
                      </a:pPr>
                      <a:r>
                        <a:rPr lang="he-IL" sz="800" dirty="0">
                          <a:solidFill>
                            <a:schemeClr val="tx1"/>
                          </a:solidFill>
                          <a:latin typeface="Calibri" panose="020F0502020204030204" pitchFamily="34" charset="0"/>
                          <a:cs typeface="Calibri" panose="020F0502020204030204" pitchFamily="34" charset="0"/>
                        </a:rPr>
                        <a:t>בינונית</a:t>
                      </a:r>
                      <a:endParaRPr sz="800" dirty="0">
                        <a:solidFill>
                          <a:schemeClr val="tx1"/>
                        </a:solidFill>
                        <a:latin typeface="Calibri" panose="020F0502020204030204" pitchFamily="34" charset="0"/>
                        <a:cs typeface="Calibri" panose="020F0502020204030204" pitchFamily="34" charset="0"/>
                      </a:endParaRPr>
                    </a:p>
                  </a:txBody>
                  <a:tcPr marL="75558" marR="75558" marT="75558" marB="755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rtl="1">
                        <a:lnSpc>
                          <a:spcPct val="100000"/>
                        </a:lnSpc>
                        <a:spcBef>
                          <a:spcPts val="0"/>
                        </a:spcBef>
                        <a:spcAft>
                          <a:spcPts val="0"/>
                        </a:spcAft>
                        <a:buClr>
                          <a:srgbClr val="000000"/>
                        </a:buClr>
                        <a:buFont typeface="Arial"/>
                        <a:buNone/>
                      </a:pPr>
                      <a:r>
                        <a:rPr lang="he-IL" sz="800" dirty="0">
                          <a:solidFill>
                            <a:schemeClr val="bg1"/>
                          </a:solidFill>
                          <a:latin typeface="Calibri" panose="020F0502020204030204" pitchFamily="34" charset="0"/>
                          <a:cs typeface="Calibri" panose="020F0502020204030204" pitchFamily="34" charset="0"/>
                        </a:rPr>
                        <a:t>נמוכה</a:t>
                      </a:r>
                      <a:endParaRPr sz="800" dirty="0">
                        <a:solidFill>
                          <a:schemeClr val="bg1"/>
                        </a:solidFill>
                        <a:latin typeface="Calibri" panose="020F0502020204030204" pitchFamily="34" charset="0"/>
                        <a:cs typeface="Calibri" panose="020F0502020204030204" pitchFamily="34" charset="0"/>
                      </a:endParaRPr>
                    </a:p>
                  </a:txBody>
                  <a:tcPr marL="75558" marR="75558" marT="75558" marB="755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B1B00"/>
                    </a:solidFill>
                  </a:tcPr>
                </a:tc>
                <a:tc>
                  <a:txBody>
                    <a:bodyPr/>
                    <a:lstStyle/>
                    <a:p>
                      <a:pPr marL="0" marR="0" lvl="0" indent="0" algn="ctr" rtl="1">
                        <a:lnSpc>
                          <a:spcPct val="100000"/>
                        </a:lnSpc>
                        <a:spcBef>
                          <a:spcPts val="0"/>
                        </a:spcBef>
                        <a:spcAft>
                          <a:spcPts val="0"/>
                        </a:spcAft>
                        <a:buClr>
                          <a:srgbClr val="000000"/>
                        </a:buClr>
                        <a:buFont typeface="Arial"/>
                        <a:buNone/>
                      </a:pPr>
                      <a:r>
                        <a:rPr lang="he-IL" sz="800" dirty="0">
                          <a:solidFill>
                            <a:schemeClr val="bg1"/>
                          </a:solidFill>
                          <a:latin typeface="Calibri" panose="020F0502020204030204" pitchFamily="34" charset="0"/>
                          <a:cs typeface="Calibri" panose="020F0502020204030204" pitchFamily="34" charset="0"/>
                        </a:rPr>
                        <a:t>נמוכה מאוד</a:t>
                      </a:r>
                      <a:endParaRPr sz="800" dirty="0">
                        <a:solidFill>
                          <a:schemeClr val="bg1"/>
                        </a:solidFill>
                        <a:latin typeface="Calibri" panose="020F0502020204030204" pitchFamily="34" charset="0"/>
                        <a:cs typeface="Calibri" panose="020F0502020204030204" pitchFamily="34" charset="0"/>
                      </a:endParaRPr>
                    </a:p>
                  </a:txBody>
                  <a:tcPr marL="75558" marR="75558" marT="75558" marB="755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7E0722"/>
                    </a:solidFill>
                  </a:tcPr>
                </a:tc>
                <a:tc>
                  <a:txBody>
                    <a:bodyPr/>
                    <a:lstStyle/>
                    <a:p>
                      <a:pPr marL="0" lvl="0" indent="0" algn="ctr" rtl="1">
                        <a:spcBef>
                          <a:spcPts val="0"/>
                        </a:spcBef>
                        <a:spcAft>
                          <a:spcPts val="0"/>
                        </a:spcAft>
                        <a:buNone/>
                      </a:pPr>
                      <a:r>
                        <a:rPr lang="he-IL" sz="800" dirty="0">
                          <a:solidFill>
                            <a:schemeClr val="bg1"/>
                          </a:solidFill>
                          <a:latin typeface="Calibri" panose="020F0502020204030204" pitchFamily="34" charset="0"/>
                          <a:cs typeface="Calibri" panose="020F0502020204030204" pitchFamily="34" charset="0"/>
                        </a:rPr>
                        <a:t>אין נתונים</a:t>
                      </a:r>
                      <a:endParaRPr sz="800" dirty="0">
                        <a:solidFill>
                          <a:schemeClr val="bg1"/>
                        </a:solidFill>
                        <a:latin typeface="Calibri" panose="020F0502020204030204" pitchFamily="34" charset="0"/>
                        <a:cs typeface="Calibri" panose="020F0502020204030204" pitchFamily="34" charset="0"/>
                      </a:endParaRPr>
                    </a:p>
                  </a:txBody>
                  <a:tcPr marL="75558" marR="75558" marT="75558" marB="75558">
                    <a:lnL w="12700" cap="flat" cmpd="sng" algn="ctr">
                      <a:solidFill>
                        <a:schemeClr val="bg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bl>
          </a:graphicData>
        </a:graphic>
      </p:graphicFrame>
      <p:sp>
        <p:nvSpPr>
          <p:cNvPr id="19" name="מלבן מעוגל 10">
            <a:extLst>
              <a:ext uri="{FF2B5EF4-FFF2-40B4-BE49-F238E27FC236}">
                <a16:creationId xmlns:a16="http://schemas.microsoft.com/office/drawing/2014/main" id="{DC51B56A-FFD1-12FD-00B7-00E1B6808C3D}"/>
              </a:ext>
            </a:extLst>
          </p:cNvPr>
          <p:cNvSpPr/>
          <p:nvPr/>
        </p:nvSpPr>
        <p:spPr>
          <a:xfrm>
            <a:off x="375709" y="4041758"/>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0"/>
        <p:cNvGrpSpPr/>
        <p:nvPr/>
      </p:nvGrpSpPr>
      <p:grpSpPr>
        <a:xfrm>
          <a:off x="0" y="0"/>
          <a:ext cx="0" cy="0"/>
          <a:chOff x="0" y="0"/>
          <a:chExt cx="0" cy="0"/>
        </a:xfrm>
      </p:grpSpPr>
      <p:sp>
        <p:nvSpPr>
          <p:cNvPr id="16" name="Google Shape;258;p35">
            <a:extLst>
              <a:ext uri="{FF2B5EF4-FFF2-40B4-BE49-F238E27FC236}">
                <a16:creationId xmlns:a16="http://schemas.microsoft.com/office/drawing/2014/main" id="{148D4BA9-1439-2BDE-FB02-7037B9F2CB15}"/>
              </a:ext>
            </a:extLst>
          </p:cNvPr>
          <p:cNvSpPr txBox="1"/>
          <p:nvPr/>
        </p:nvSpPr>
        <p:spPr>
          <a:xfrm>
            <a:off x="606669" y="1203033"/>
            <a:ext cx="4346428" cy="3697041"/>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grpSp>
        <p:nvGrpSpPr>
          <p:cNvPr id="252" name="Google Shape;252;p35"/>
          <p:cNvGrpSpPr/>
          <p:nvPr/>
        </p:nvGrpSpPr>
        <p:grpSpPr>
          <a:xfrm>
            <a:off x="692734" y="1314379"/>
            <a:ext cx="4082003" cy="3427662"/>
            <a:chOff x="254450" y="606900"/>
            <a:chExt cx="4710909" cy="4393875"/>
          </a:xfrm>
        </p:grpSpPr>
        <p:pic>
          <p:nvPicPr>
            <p:cNvPr id="253" name="Google Shape;253;p35"/>
            <p:cNvPicPr preferRelativeResize="0"/>
            <p:nvPr/>
          </p:nvPicPr>
          <p:blipFill rotWithShape="1">
            <a:blip r:embed="rId3">
              <a:alphaModFix/>
            </a:blip>
            <a:srcRect/>
            <a:stretch/>
          </p:blipFill>
          <p:spPr>
            <a:xfrm>
              <a:off x="254450" y="606900"/>
              <a:ext cx="4710909" cy="4393875"/>
            </a:xfrm>
            <a:prstGeom prst="rect">
              <a:avLst/>
            </a:prstGeom>
            <a:noFill/>
            <a:ln>
              <a:noFill/>
            </a:ln>
          </p:spPr>
        </p:pic>
        <p:sp>
          <p:nvSpPr>
            <p:cNvPr id="254" name="Google Shape;254;p35"/>
            <p:cNvSpPr txBox="1"/>
            <p:nvPr/>
          </p:nvSpPr>
          <p:spPr>
            <a:xfrm>
              <a:off x="3842000" y="2123800"/>
              <a:ext cx="909300" cy="330600"/>
            </a:xfrm>
            <a:prstGeom prst="rect">
              <a:avLst/>
            </a:prstGeom>
            <a:solidFill>
              <a:srgbClr val="FFFFFF"/>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800"/>
                <a:buFont typeface="Arial"/>
                <a:buNone/>
              </a:pPr>
              <a:r>
                <a:rPr lang="iw-IL" sz="800" b="0" i="0" u="none" strike="noStrike" cap="none">
                  <a:solidFill>
                    <a:srgbClr val="000000"/>
                  </a:solidFill>
                  <a:latin typeface="Calibri"/>
                  <a:ea typeface="Calibri"/>
                  <a:cs typeface="Calibri"/>
                  <a:sym typeface="Calibri"/>
                </a:rPr>
                <a:t>יום עבודה רגיל</a:t>
              </a:r>
              <a:endParaRPr sz="800" b="0" i="0" u="none" strike="noStrike" cap="none">
                <a:solidFill>
                  <a:srgbClr val="000000"/>
                </a:solidFill>
                <a:latin typeface="Calibri"/>
                <a:ea typeface="Calibri"/>
                <a:cs typeface="Calibri"/>
                <a:sym typeface="Calibri"/>
              </a:endParaRPr>
            </a:p>
          </p:txBody>
        </p:sp>
        <p:sp>
          <p:nvSpPr>
            <p:cNvPr id="255" name="Google Shape;255;p35"/>
            <p:cNvSpPr txBox="1"/>
            <p:nvPr/>
          </p:nvSpPr>
          <p:spPr>
            <a:xfrm>
              <a:off x="2294075" y="1815900"/>
              <a:ext cx="909300" cy="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iw-IL" sz="900" b="1" i="0" u="none" strike="noStrike" cap="none">
                  <a:solidFill>
                    <a:srgbClr val="000000"/>
                  </a:solidFill>
                  <a:latin typeface="Calibri"/>
                  <a:ea typeface="Calibri"/>
                  <a:cs typeface="Calibri"/>
                  <a:sym typeface="Calibri"/>
                </a:rPr>
                <a:t>תל אביב</a:t>
              </a:r>
              <a:endParaRPr sz="900" b="1" i="0" u="none" strike="noStrike" cap="none">
                <a:solidFill>
                  <a:srgbClr val="000000"/>
                </a:solidFill>
                <a:latin typeface="Calibri"/>
                <a:ea typeface="Calibri"/>
                <a:cs typeface="Calibri"/>
                <a:sym typeface="Calibri"/>
              </a:endParaRPr>
            </a:p>
          </p:txBody>
        </p:sp>
        <p:sp>
          <p:nvSpPr>
            <p:cNvPr id="256" name="Google Shape;256;p35"/>
            <p:cNvSpPr txBox="1"/>
            <p:nvPr/>
          </p:nvSpPr>
          <p:spPr>
            <a:xfrm>
              <a:off x="1664150" y="3350175"/>
              <a:ext cx="836100" cy="330600"/>
            </a:xfrm>
            <a:prstGeom prst="rect">
              <a:avLst/>
            </a:prstGeom>
            <a:solidFill>
              <a:srgbClr val="FFFFFF"/>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800"/>
                <a:buFont typeface="Arial"/>
                <a:buNone/>
              </a:pPr>
              <a:r>
                <a:rPr lang="iw-IL" sz="800" b="0" i="0" u="none" strike="noStrike" cap="none">
                  <a:solidFill>
                    <a:srgbClr val="000000"/>
                  </a:solidFill>
                  <a:latin typeface="Calibri"/>
                  <a:ea typeface="Calibri"/>
                  <a:cs typeface="Calibri"/>
                  <a:sym typeface="Calibri"/>
                </a:rPr>
                <a:t>כניסת יום כיפור</a:t>
              </a:r>
              <a:endParaRPr sz="800" b="0" i="0" u="none" strike="noStrike" cap="none">
                <a:solidFill>
                  <a:srgbClr val="000000"/>
                </a:solidFill>
                <a:latin typeface="Calibri"/>
                <a:ea typeface="Calibri"/>
                <a:cs typeface="Calibri"/>
                <a:sym typeface="Calibri"/>
              </a:endParaRPr>
            </a:p>
          </p:txBody>
        </p:sp>
        <p:sp>
          <p:nvSpPr>
            <p:cNvPr id="257" name="Google Shape;257;p35"/>
            <p:cNvSpPr txBox="1"/>
            <p:nvPr/>
          </p:nvSpPr>
          <p:spPr>
            <a:xfrm>
              <a:off x="3374350" y="3453850"/>
              <a:ext cx="836100" cy="330600"/>
            </a:xfrm>
            <a:prstGeom prst="rect">
              <a:avLst/>
            </a:prstGeom>
            <a:solidFill>
              <a:srgbClr val="FFFFFF"/>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800"/>
                <a:buFont typeface="Arial"/>
                <a:buNone/>
              </a:pPr>
              <a:r>
                <a:rPr lang="iw-IL" sz="800" b="0" i="0" u="none" strike="noStrike" cap="none" dirty="0">
                  <a:solidFill>
                    <a:srgbClr val="000000"/>
                  </a:solidFill>
                  <a:latin typeface="Calibri"/>
                  <a:ea typeface="Calibri"/>
                  <a:cs typeface="Calibri"/>
                  <a:sym typeface="Calibri"/>
                </a:rPr>
                <a:t>יציאת יום כיפור</a:t>
              </a:r>
              <a:endParaRPr sz="800" b="0" i="0" u="none" strike="noStrike" cap="none" dirty="0">
                <a:solidFill>
                  <a:srgbClr val="000000"/>
                </a:solidFill>
                <a:latin typeface="Calibri"/>
                <a:ea typeface="Calibri"/>
                <a:cs typeface="Calibri"/>
                <a:sym typeface="Calibri"/>
              </a:endParaRPr>
            </a:p>
          </p:txBody>
        </p:sp>
      </p:grpSp>
      <p:sp>
        <p:nvSpPr>
          <p:cNvPr id="258" name="Google Shape;258;p35"/>
          <p:cNvSpPr txBox="1"/>
          <p:nvPr/>
        </p:nvSpPr>
        <p:spPr>
          <a:xfrm>
            <a:off x="5256115" y="1203034"/>
            <a:ext cx="3529110" cy="3697041"/>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63" name="Google Shape;263;p35"/>
          <p:cNvSpPr txBox="1"/>
          <p:nvPr/>
        </p:nvSpPr>
        <p:spPr>
          <a:xfrm>
            <a:off x="2570308" y="622558"/>
            <a:ext cx="63045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sz="2300" b="1" dirty="0">
                <a:solidFill>
                  <a:schemeClr val="bg1"/>
                </a:solidFill>
                <a:latin typeface="Calibri"/>
                <a:ea typeface="Calibri"/>
                <a:cs typeface="Calibri"/>
                <a:sym typeface="Calibri"/>
              </a:rPr>
              <a:t>מסתכלים לעומק על זיהום האוויר ביום מיוחד</a:t>
            </a:r>
            <a:r>
              <a:rPr lang="iw-IL" sz="2400" dirty="0">
                <a:solidFill>
                  <a:schemeClr val="bg1"/>
                </a:solidFill>
              </a:rPr>
              <a:t> </a:t>
            </a:r>
            <a:endParaRPr sz="2400" dirty="0">
              <a:solidFill>
                <a:schemeClr val="bg1"/>
              </a:solidFill>
            </a:endParaRPr>
          </a:p>
        </p:txBody>
      </p:sp>
      <p:sp>
        <p:nvSpPr>
          <p:cNvPr id="2" name="מלבן מעוגל 10">
            <a:extLst>
              <a:ext uri="{FF2B5EF4-FFF2-40B4-BE49-F238E27FC236}">
                <a16:creationId xmlns:a16="http://schemas.microsoft.com/office/drawing/2014/main" id="{64FCBA7B-B312-6619-01EE-2B58C3AB0D9B}"/>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3</a:t>
            </a:r>
            <a:endParaRPr lang="en-US" sz="1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24F8D64-7F45-A2A3-8B7D-FB5D86640C6B}"/>
              </a:ext>
            </a:extLst>
          </p:cNvPr>
          <p:cNvSpPr txBox="1"/>
          <p:nvPr/>
        </p:nvSpPr>
        <p:spPr>
          <a:xfrm>
            <a:off x="5255900" y="1314379"/>
            <a:ext cx="3456701" cy="492443"/>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600"/>
              <a:buFont typeface="Arial"/>
              <a:buNone/>
            </a:pPr>
            <a:r>
              <a:rPr lang="he-IL" sz="1300" b="1" i="0" u="none" strike="noStrike" cap="none" dirty="0">
                <a:solidFill>
                  <a:srgbClr val="000000"/>
                </a:solidFill>
                <a:latin typeface="Calibri"/>
                <a:ea typeface="Calibri"/>
                <a:cs typeface="Calibri"/>
                <a:sym typeface="Calibri"/>
              </a:rPr>
              <a:t>לפי הגרף משמאל, ביום כיפור, יש פחות זיהום אוויר –</a:t>
            </a:r>
            <a:br>
              <a:rPr lang="en-US" sz="1300" b="1" i="0" u="none" strike="noStrike" cap="none" dirty="0">
                <a:solidFill>
                  <a:srgbClr val="000000"/>
                </a:solidFill>
                <a:latin typeface="Calibri"/>
                <a:ea typeface="Calibri"/>
                <a:cs typeface="Calibri"/>
                <a:sym typeface="Calibri"/>
              </a:rPr>
            </a:br>
            <a:r>
              <a:rPr lang="he-IL" sz="1300" b="1" i="0" u="none" strike="noStrike" cap="none" dirty="0">
                <a:solidFill>
                  <a:srgbClr val="000000"/>
                </a:solidFill>
                <a:latin typeface="Calibri"/>
                <a:ea typeface="Calibri"/>
                <a:cs typeface="Calibri"/>
                <a:sym typeface="Calibri"/>
              </a:rPr>
              <a:t>האוויר שאנו נושמים נקי </a:t>
            </a:r>
            <a:r>
              <a:rPr lang="he-IL" sz="1300" b="1" dirty="0">
                <a:latin typeface="Calibri"/>
                <a:ea typeface="Calibri"/>
                <a:cs typeface="Calibri"/>
                <a:sym typeface="Calibri"/>
              </a:rPr>
              <a:t>יותר.</a:t>
            </a:r>
            <a:r>
              <a:rPr lang="he-IL" sz="1300" b="1" i="0" u="none" strike="noStrike" cap="none" dirty="0">
                <a:solidFill>
                  <a:srgbClr val="000000"/>
                </a:solidFill>
                <a:latin typeface="Calibri"/>
                <a:ea typeface="Calibri"/>
                <a:cs typeface="Calibri"/>
                <a:sym typeface="Calibri"/>
              </a:rPr>
              <a:t> </a:t>
            </a:r>
          </a:p>
        </p:txBody>
      </p:sp>
      <p:sp>
        <p:nvSpPr>
          <p:cNvPr id="7" name="TextBox 6">
            <a:extLst>
              <a:ext uri="{FF2B5EF4-FFF2-40B4-BE49-F238E27FC236}">
                <a16:creationId xmlns:a16="http://schemas.microsoft.com/office/drawing/2014/main" id="{6E55AF79-14BC-E518-A23B-E4075DA14A02}"/>
              </a:ext>
            </a:extLst>
          </p:cNvPr>
          <p:cNvSpPr txBox="1"/>
          <p:nvPr/>
        </p:nvSpPr>
        <p:spPr>
          <a:xfrm>
            <a:off x="5389685" y="1862867"/>
            <a:ext cx="2905483" cy="461665"/>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600"/>
              <a:buFont typeface="Arial"/>
              <a:buNone/>
            </a:pPr>
            <a:r>
              <a:rPr lang="he-IL" sz="1200" dirty="0">
                <a:latin typeface="Calibri"/>
                <a:ea typeface="Calibri"/>
                <a:cs typeface="Calibri"/>
                <a:sym typeface="Calibri"/>
              </a:rPr>
              <a:t>תארו את הנתונים בגרף, התייחסו להשתנות של זיהום האוויר לאורך הזמן </a:t>
            </a:r>
            <a:endParaRPr lang="he-IL" sz="1200" i="0" u="none" strike="noStrike" cap="none" dirty="0">
              <a:solidFill>
                <a:srgbClr val="000000"/>
              </a:solidFill>
              <a:latin typeface="Calibri"/>
              <a:ea typeface="Calibri"/>
              <a:cs typeface="Calibri"/>
              <a:sym typeface="Calibri"/>
            </a:endParaRPr>
          </a:p>
        </p:txBody>
      </p:sp>
      <p:sp>
        <p:nvSpPr>
          <p:cNvPr id="9" name="TextBox 8">
            <a:extLst>
              <a:ext uri="{FF2B5EF4-FFF2-40B4-BE49-F238E27FC236}">
                <a16:creationId xmlns:a16="http://schemas.microsoft.com/office/drawing/2014/main" id="{08919AA8-6CDA-A46A-193A-64C8E8E555A7}"/>
              </a:ext>
            </a:extLst>
          </p:cNvPr>
          <p:cNvSpPr txBox="1"/>
          <p:nvPr/>
        </p:nvSpPr>
        <p:spPr>
          <a:xfrm>
            <a:off x="5255901" y="3309025"/>
            <a:ext cx="3056933" cy="276999"/>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600"/>
              <a:buFont typeface="Arial"/>
              <a:buNone/>
            </a:pPr>
            <a:r>
              <a:rPr lang="he-IL" sz="1200" i="0" u="none" strike="noStrike" cap="none" dirty="0">
                <a:solidFill>
                  <a:srgbClr val="000000"/>
                </a:solidFill>
                <a:latin typeface="Calibri"/>
                <a:ea typeface="Calibri"/>
                <a:cs typeface="Calibri"/>
                <a:sym typeface="Calibri"/>
              </a:rPr>
              <a:t>הסבירו מדוע זיהום האוויר נמוך ביום כיפור? </a:t>
            </a:r>
          </a:p>
        </p:txBody>
      </p:sp>
      <p:grpSp>
        <p:nvGrpSpPr>
          <p:cNvPr id="10" name="Group 9">
            <a:extLst>
              <a:ext uri="{FF2B5EF4-FFF2-40B4-BE49-F238E27FC236}">
                <a16:creationId xmlns:a16="http://schemas.microsoft.com/office/drawing/2014/main" id="{31D3685E-31A0-B853-9251-24AEEBE2BDC8}"/>
              </a:ext>
            </a:extLst>
          </p:cNvPr>
          <p:cNvGrpSpPr/>
          <p:nvPr/>
        </p:nvGrpSpPr>
        <p:grpSpPr>
          <a:xfrm>
            <a:off x="8319954" y="1944543"/>
            <a:ext cx="307879" cy="309083"/>
            <a:chOff x="4189461" y="2606194"/>
            <a:chExt cx="307879" cy="309083"/>
          </a:xfrm>
        </p:grpSpPr>
        <p:sp>
          <p:nvSpPr>
            <p:cNvPr id="11" name="Oval 10">
              <a:extLst>
                <a:ext uri="{FF2B5EF4-FFF2-40B4-BE49-F238E27FC236}">
                  <a16:creationId xmlns:a16="http://schemas.microsoft.com/office/drawing/2014/main" id="{B20A3072-780E-18A5-0E2F-2184E62F3FCA}"/>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TextBox 11">
              <a:extLst>
                <a:ext uri="{FF2B5EF4-FFF2-40B4-BE49-F238E27FC236}">
                  <a16:creationId xmlns:a16="http://schemas.microsoft.com/office/drawing/2014/main" id="{EACA8F78-DA11-72F7-CCB7-4CEFDF7593E6}"/>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1</a:t>
              </a:r>
            </a:p>
          </p:txBody>
        </p:sp>
      </p:grpSp>
      <p:grpSp>
        <p:nvGrpSpPr>
          <p:cNvPr id="13" name="Group 12">
            <a:extLst>
              <a:ext uri="{FF2B5EF4-FFF2-40B4-BE49-F238E27FC236}">
                <a16:creationId xmlns:a16="http://schemas.microsoft.com/office/drawing/2014/main" id="{DA744A0D-EC42-415B-FEFF-1084F0C8E3BD}"/>
              </a:ext>
            </a:extLst>
          </p:cNvPr>
          <p:cNvGrpSpPr/>
          <p:nvPr/>
        </p:nvGrpSpPr>
        <p:grpSpPr>
          <a:xfrm>
            <a:off x="8319954" y="3292460"/>
            <a:ext cx="307879" cy="309083"/>
            <a:chOff x="4189461" y="2606194"/>
            <a:chExt cx="307879" cy="309083"/>
          </a:xfrm>
        </p:grpSpPr>
        <p:sp>
          <p:nvSpPr>
            <p:cNvPr id="14" name="Oval 13">
              <a:extLst>
                <a:ext uri="{FF2B5EF4-FFF2-40B4-BE49-F238E27FC236}">
                  <a16:creationId xmlns:a16="http://schemas.microsoft.com/office/drawing/2014/main" id="{6DE7993E-F0BF-9D3F-FB7C-57D60898C12A}"/>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TextBox 14">
              <a:extLst>
                <a:ext uri="{FF2B5EF4-FFF2-40B4-BE49-F238E27FC236}">
                  <a16:creationId xmlns:a16="http://schemas.microsoft.com/office/drawing/2014/main" id="{078B9162-7752-6513-44B6-1604EAE0823A}"/>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2</a:t>
              </a:r>
            </a:p>
          </p:txBody>
        </p:sp>
      </p:grpSp>
      <p:pic>
        <p:nvPicPr>
          <p:cNvPr id="18" name="Graphic 17">
            <a:extLst>
              <a:ext uri="{FF2B5EF4-FFF2-40B4-BE49-F238E27FC236}">
                <a16:creationId xmlns:a16="http://schemas.microsoft.com/office/drawing/2014/main" id="{67455E9A-477C-088E-EBF4-C2424C8127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2030" y="3941348"/>
            <a:ext cx="1063472" cy="1219447"/>
          </a:xfrm>
          <a:prstGeom prst="rect">
            <a:avLst/>
          </a:prstGeom>
        </p:spPr>
      </p:pic>
      <p:pic>
        <p:nvPicPr>
          <p:cNvPr id="20" name="Picture 19" descr="A couple of kids on roller skates&#10;&#10;Description automatically generated">
            <a:extLst>
              <a:ext uri="{FF2B5EF4-FFF2-40B4-BE49-F238E27FC236}">
                <a16:creationId xmlns:a16="http://schemas.microsoft.com/office/drawing/2014/main" id="{E5A1F401-A43D-B161-A4B5-6B7040F5E618}"/>
              </a:ext>
            </a:extLst>
          </p:cNvPr>
          <p:cNvPicPr>
            <a:picLocks noChangeAspect="1"/>
          </p:cNvPicPr>
          <p:nvPr/>
        </p:nvPicPr>
        <p:blipFill>
          <a:blip r:embed="rId6"/>
          <a:stretch>
            <a:fillRect/>
          </a:stretch>
        </p:blipFill>
        <p:spPr>
          <a:xfrm>
            <a:off x="269192" y="706253"/>
            <a:ext cx="1442895" cy="1056609"/>
          </a:xfrm>
          <a:prstGeom prst="rect">
            <a:avLst/>
          </a:prstGeom>
        </p:spPr>
      </p:pic>
      <p:sp>
        <p:nvSpPr>
          <p:cNvPr id="21" name="מלבן מעוגל 10">
            <a:extLst>
              <a:ext uri="{FF2B5EF4-FFF2-40B4-BE49-F238E27FC236}">
                <a16:creationId xmlns:a16="http://schemas.microsoft.com/office/drawing/2014/main" id="{5C8210E5-277F-011F-AAD0-34DFCE398BFB}"/>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0" name="Google Shape;258;p35">
            <a:extLst>
              <a:ext uri="{FF2B5EF4-FFF2-40B4-BE49-F238E27FC236}">
                <a16:creationId xmlns:a16="http://schemas.microsoft.com/office/drawing/2014/main" id="{747D3C7F-E58A-F79A-3162-F3E2E1F99277}"/>
              </a:ext>
            </a:extLst>
          </p:cNvPr>
          <p:cNvSpPr txBox="1"/>
          <p:nvPr/>
        </p:nvSpPr>
        <p:spPr>
          <a:xfrm>
            <a:off x="6834867" y="2250868"/>
            <a:ext cx="1950357" cy="2649207"/>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3" name="Google Shape;258;p35">
            <a:extLst>
              <a:ext uri="{FF2B5EF4-FFF2-40B4-BE49-F238E27FC236}">
                <a16:creationId xmlns:a16="http://schemas.microsoft.com/office/drawing/2014/main" id="{D9744953-A8B5-A79F-39E6-893BDBDD3867}"/>
              </a:ext>
            </a:extLst>
          </p:cNvPr>
          <p:cNvSpPr txBox="1"/>
          <p:nvPr/>
        </p:nvSpPr>
        <p:spPr>
          <a:xfrm>
            <a:off x="4683683" y="2250868"/>
            <a:ext cx="1950357" cy="2649207"/>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4" name="Google Shape;258;p35">
            <a:extLst>
              <a:ext uri="{FF2B5EF4-FFF2-40B4-BE49-F238E27FC236}">
                <a16:creationId xmlns:a16="http://schemas.microsoft.com/office/drawing/2014/main" id="{E8559EEF-B959-A5B2-2ED8-7E1D707F55D1}"/>
              </a:ext>
            </a:extLst>
          </p:cNvPr>
          <p:cNvSpPr txBox="1"/>
          <p:nvPr/>
        </p:nvSpPr>
        <p:spPr>
          <a:xfrm>
            <a:off x="2532498" y="2250868"/>
            <a:ext cx="1950357" cy="2649207"/>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5" name="Google Shape;258;p35">
            <a:extLst>
              <a:ext uri="{FF2B5EF4-FFF2-40B4-BE49-F238E27FC236}">
                <a16:creationId xmlns:a16="http://schemas.microsoft.com/office/drawing/2014/main" id="{73C14BF8-7ADC-C76C-B089-AB82B11A76DC}"/>
              </a:ext>
            </a:extLst>
          </p:cNvPr>
          <p:cNvSpPr txBox="1"/>
          <p:nvPr/>
        </p:nvSpPr>
        <p:spPr>
          <a:xfrm>
            <a:off x="381313" y="2250868"/>
            <a:ext cx="1950357" cy="2649207"/>
          </a:xfrm>
          <a:prstGeom prst="roundRect">
            <a:avLst>
              <a:gd name="adj" fmla="val 5229"/>
            </a:avLst>
          </a:prstGeom>
          <a:solidFill>
            <a:schemeClr val="bg1"/>
          </a:solidFill>
          <a:ln w="19050">
            <a:solidFill>
              <a:schemeClr val="tx1"/>
            </a:solidFill>
            <a:prstDash val="sysDot"/>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1"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69" name="Google Shape;269;p36"/>
          <p:cNvSpPr txBox="1"/>
          <p:nvPr/>
        </p:nvSpPr>
        <p:spPr>
          <a:xfrm>
            <a:off x="6128238" y="759831"/>
            <a:ext cx="2727324" cy="954077"/>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2500" b="1" dirty="0">
                <a:solidFill>
                  <a:schemeClr val="bg1"/>
                </a:solidFill>
                <a:latin typeface="Calibri"/>
                <a:ea typeface="Calibri"/>
                <a:cs typeface="Calibri"/>
                <a:sym typeface="Calibri"/>
              </a:rPr>
              <a:t>איך השפיעה הקורונה </a:t>
            </a:r>
            <a:br>
              <a:rPr lang="en-US" sz="2500" b="1" dirty="0">
                <a:solidFill>
                  <a:schemeClr val="bg1"/>
                </a:solidFill>
                <a:latin typeface="Calibri"/>
                <a:ea typeface="Calibri"/>
                <a:cs typeface="Calibri"/>
                <a:sym typeface="Calibri"/>
              </a:rPr>
            </a:br>
            <a:r>
              <a:rPr lang="he-IL" sz="2500" b="1" dirty="0">
                <a:solidFill>
                  <a:schemeClr val="bg1"/>
                </a:solidFill>
                <a:latin typeface="Calibri"/>
                <a:ea typeface="Calibri"/>
                <a:cs typeface="Calibri"/>
                <a:sym typeface="Calibri"/>
              </a:rPr>
              <a:t>על איכות האוויר?</a:t>
            </a:r>
          </a:p>
        </p:txBody>
      </p:sp>
      <p:pic>
        <p:nvPicPr>
          <p:cNvPr id="274" name="Google Shape;274;p36" descr="כאן חדשות |  הירידה החדה בזיהום האוויר: הנתונים שנרשמים בשבועות האחרונים הם הנמוכים ביותר מזה כמה עשורים. אבל, זו כמובן תופעה חולפת, והשאלה היא – מה יקרה ביום שאחרי? האם נלך צעד לאחור? או שאולי נפיק לקחים, ונבין שכמו הקורונה, גם זיהום האוויר מחייב פעולה הכרחית. כתבתו של איתמר מאירי, מתוך חדשות הערב 23.04.20&#10;&#10;#גלובלי&#10;&#10;• להורדת אפליקציית כאן ◄ http://bit.ly/3aWx4BO&#10;&#10;• לעדכונים שוטפים על התפשטות הקורונה  ◄ https://t.me/kann_news&#10;&#10;• לכל מה שמעניין בחדשות - בואו לאינסטגרם שלנו ◄ http://bit.ly/2IA8pcH&#10;&#10;• להרשמה לערוץ היוטיוב של כאן חדשות ◄ https://goo.gl/oVdgEa&#10;&#10;• כאן חדשות בפייסבוק ◄ https://www.facebook.com/kan.news&#10;&#10;• לאתר כאן הרשמי ◄ http://www.kan.org.il/" title="אפקט קורונה: זיהום האוויר צנח, ומה עכשיו?">
            <a:hlinkClick r:id="rId3"/>
          </p:cNvPr>
          <p:cNvPicPr preferRelativeResize="0"/>
          <p:nvPr/>
        </p:nvPicPr>
        <p:blipFill rotWithShape="1">
          <a:blip r:embed="rId4">
            <a:alphaModFix/>
          </a:blip>
          <a:srcRect t="16023" b="12703"/>
          <a:stretch/>
        </p:blipFill>
        <p:spPr>
          <a:xfrm>
            <a:off x="3843234" y="652618"/>
            <a:ext cx="2030612" cy="1085474"/>
          </a:xfrm>
          <a:prstGeom prst="rect">
            <a:avLst/>
          </a:prstGeom>
          <a:noFill/>
          <a:ln>
            <a:noFill/>
          </a:ln>
        </p:spPr>
      </p:pic>
      <p:sp>
        <p:nvSpPr>
          <p:cNvPr id="275" name="Google Shape;275;p36"/>
          <p:cNvSpPr txBox="1"/>
          <p:nvPr/>
        </p:nvSpPr>
        <p:spPr>
          <a:xfrm>
            <a:off x="845218" y="1426521"/>
            <a:ext cx="2414547" cy="369302"/>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IL" sz="1200" dirty="0">
                <a:latin typeface="Calibri"/>
                <a:ea typeface="Calibri"/>
                <a:cs typeface="Calibri"/>
                <a:sym typeface="Calibri"/>
              </a:rPr>
              <a:t>ענו על שאלות החשיבה שלפניכם </a:t>
            </a:r>
            <a:endParaRPr sz="1200" dirty="0">
              <a:latin typeface="Calibri"/>
              <a:ea typeface="Calibri"/>
              <a:cs typeface="Calibri"/>
              <a:sym typeface="Calibri"/>
            </a:endParaRPr>
          </a:p>
        </p:txBody>
      </p:sp>
      <p:sp>
        <p:nvSpPr>
          <p:cNvPr id="3" name="תיבת טקסט 2">
            <a:extLst>
              <a:ext uri="{FF2B5EF4-FFF2-40B4-BE49-F238E27FC236}">
                <a16:creationId xmlns:a16="http://schemas.microsoft.com/office/drawing/2014/main" id="{70B12DB2-89A9-DB81-BC38-60BF137A598B}"/>
              </a:ext>
            </a:extLst>
          </p:cNvPr>
          <p:cNvSpPr txBox="1"/>
          <p:nvPr/>
        </p:nvSpPr>
        <p:spPr>
          <a:xfrm>
            <a:off x="3746517" y="1742555"/>
            <a:ext cx="2226095" cy="246221"/>
          </a:xfrm>
          <a:prstGeom prst="rect">
            <a:avLst/>
          </a:prstGeom>
          <a:noFill/>
        </p:spPr>
        <p:txBody>
          <a:bodyPr wrap="square">
            <a:spAutoFit/>
          </a:bodyPr>
          <a:lstStyle/>
          <a:p>
            <a:pPr algn="r" rtl="1"/>
            <a:r>
              <a:rPr lang="he-IL" sz="1000" dirty="0">
                <a:latin typeface="Calibri" panose="020F0502020204030204" pitchFamily="34" charset="0"/>
                <a:cs typeface="Calibri" panose="020F0502020204030204" pitchFamily="34" charset="0"/>
                <a:hlinkClick r:id="rId5"/>
              </a:rPr>
              <a:t>אפקט קורונה: זיהום האוויר צנח, ומה עכשיו?</a:t>
            </a:r>
            <a:endParaRPr lang="he-IL" sz="1000" dirty="0">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09B61104-5544-1A4A-78F0-9CC514A75167}"/>
              </a:ext>
            </a:extLst>
          </p:cNvPr>
          <p:cNvSpPr/>
          <p:nvPr/>
        </p:nvSpPr>
        <p:spPr>
          <a:xfrm>
            <a:off x="7325396" y="314808"/>
            <a:ext cx="144289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חקירה: תרגיל 4</a:t>
            </a:r>
            <a:endParaRPr lang="en-US" sz="1200" dirty="0">
              <a:solidFill>
                <a:schemeClr val="tx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6873ECA9-8F4A-90C6-16D0-27FB5547185A}"/>
              </a:ext>
            </a:extLst>
          </p:cNvPr>
          <p:cNvGrpSpPr/>
          <p:nvPr/>
        </p:nvGrpSpPr>
        <p:grpSpPr>
          <a:xfrm>
            <a:off x="4676688" y="967106"/>
            <a:ext cx="380477" cy="380477"/>
            <a:chOff x="6708531" y="3023856"/>
            <a:chExt cx="741442" cy="741442"/>
          </a:xfrm>
        </p:grpSpPr>
        <p:sp>
          <p:nvSpPr>
            <p:cNvPr id="5" name="Oval 4">
              <a:hlinkClick r:id="rId5"/>
              <a:extLst>
                <a:ext uri="{FF2B5EF4-FFF2-40B4-BE49-F238E27FC236}">
                  <a16:creationId xmlns:a16="http://schemas.microsoft.com/office/drawing/2014/main" id="{0BF87927-7F09-1EC2-0D57-30BE7875F73D}"/>
                </a:ext>
              </a:extLst>
            </p:cNvPr>
            <p:cNvSpPr/>
            <p:nvPr/>
          </p:nvSpPr>
          <p:spPr>
            <a:xfrm>
              <a:off x="6708531" y="3023856"/>
              <a:ext cx="741442" cy="741442"/>
            </a:xfrm>
            <a:prstGeom prst="ellipse">
              <a:avLst/>
            </a:prstGeom>
            <a:solidFill>
              <a:schemeClr val="accent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IL"/>
            </a:p>
          </p:txBody>
        </p:sp>
        <p:sp>
          <p:nvSpPr>
            <p:cNvPr id="6" name="Triangle 5">
              <a:hlinkClick r:id="rId5"/>
              <a:extLst>
                <a:ext uri="{FF2B5EF4-FFF2-40B4-BE49-F238E27FC236}">
                  <a16:creationId xmlns:a16="http://schemas.microsoft.com/office/drawing/2014/main" id="{BDB57897-9A2E-FA93-D315-AD4F0281B068}"/>
                </a:ext>
              </a:extLst>
            </p:cNvPr>
            <p:cNvSpPr/>
            <p:nvPr/>
          </p:nvSpPr>
          <p:spPr>
            <a:xfrm rot="16200000">
              <a:off x="6943017" y="3313885"/>
              <a:ext cx="187204" cy="161383"/>
            </a:xfrm>
            <a:prstGeom prst="triangle">
              <a:avLst/>
            </a:prstGeom>
            <a:solidFill>
              <a:schemeClr val="accent3"/>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IL"/>
            </a:p>
          </p:txBody>
        </p:sp>
      </p:grpSp>
      <p:grpSp>
        <p:nvGrpSpPr>
          <p:cNvPr id="7" name="Group 6">
            <a:extLst>
              <a:ext uri="{FF2B5EF4-FFF2-40B4-BE49-F238E27FC236}">
                <a16:creationId xmlns:a16="http://schemas.microsoft.com/office/drawing/2014/main" id="{581FF8DD-0F85-CE7F-17C7-0CAD435A44DC}"/>
              </a:ext>
            </a:extLst>
          </p:cNvPr>
          <p:cNvGrpSpPr/>
          <p:nvPr/>
        </p:nvGrpSpPr>
        <p:grpSpPr>
          <a:xfrm>
            <a:off x="3276301" y="1052005"/>
            <a:ext cx="307879" cy="309083"/>
            <a:chOff x="4189461" y="2606194"/>
            <a:chExt cx="307879" cy="309083"/>
          </a:xfrm>
        </p:grpSpPr>
        <p:sp>
          <p:nvSpPr>
            <p:cNvPr id="8" name="Oval 7">
              <a:extLst>
                <a:ext uri="{FF2B5EF4-FFF2-40B4-BE49-F238E27FC236}">
                  <a16:creationId xmlns:a16="http://schemas.microsoft.com/office/drawing/2014/main" id="{C2B86CC3-BE76-9D0A-A794-C9DE029E7B9F}"/>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79E7CA4D-CD1D-130B-9698-64ECDE3F680D}"/>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1</a:t>
              </a:r>
            </a:p>
          </p:txBody>
        </p:sp>
      </p:grpSp>
      <p:sp>
        <p:nvSpPr>
          <p:cNvPr id="11" name="TextBox 10">
            <a:extLst>
              <a:ext uri="{FF2B5EF4-FFF2-40B4-BE49-F238E27FC236}">
                <a16:creationId xmlns:a16="http://schemas.microsoft.com/office/drawing/2014/main" id="{410E8C63-FCC6-AF0F-D1EB-1957080E87A3}"/>
              </a:ext>
            </a:extLst>
          </p:cNvPr>
          <p:cNvSpPr txBox="1"/>
          <p:nvPr/>
        </p:nvSpPr>
        <p:spPr>
          <a:xfrm>
            <a:off x="2008061" y="770118"/>
            <a:ext cx="1661968" cy="276999"/>
          </a:xfrm>
          <a:prstGeom prst="rect">
            <a:avLst/>
          </a:prstGeom>
          <a:noFill/>
        </p:spPr>
        <p:txBody>
          <a:bodyPr wrap="square">
            <a:spAutoFit/>
          </a:bodyPr>
          <a:lstStyle/>
          <a:p>
            <a:pPr marL="0" lvl="0" indent="0" algn="r" rtl="1">
              <a:spcBef>
                <a:spcPts val="0"/>
              </a:spcBef>
              <a:spcAft>
                <a:spcPts val="0"/>
              </a:spcAft>
              <a:buNone/>
            </a:pPr>
            <a:r>
              <a:rPr lang="he-IL" sz="1200" b="1" dirty="0">
                <a:latin typeface="Calibri"/>
                <a:ea typeface="Calibri"/>
                <a:cs typeface="Calibri"/>
                <a:sym typeface="Calibri"/>
              </a:rPr>
              <a:t>הוראות: </a:t>
            </a:r>
          </a:p>
        </p:txBody>
      </p:sp>
      <p:sp>
        <p:nvSpPr>
          <p:cNvPr id="13" name="TextBox 12">
            <a:extLst>
              <a:ext uri="{FF2B5EF4-FFF2-40B4-BE49-F238E27FC236}">
                <a16:creationId xmlns:a16="http://schemas.microsoft.com/office/drawing/2014/main" id="{DC0B7C44-BD83-4B92-07E9-1DABDB462E48}"/>
              </a:ext>
            </a:extLst>
          </p:cNvPr>
          <p:cNvSpPr txBox="1"/>
          <p:nvPr/>
        </p:nvSpPr>
        <p:spPr>
          <a:xfrm>
            <a:off x="1018150" y="1095985"/>
            <a:ext cx="2272389" cy="276999"/>
          </a:xfrm>
          <a:prstGeom prst="rect">
            <a:avLst/>
          </a:prstGeom>
          <a:noFill/>
        </p:spPr>
        <p:txBody>
          <a:bodyPr wrap="square">
            <a:spAutoFit/>
          </a:bodyPr>
          <a:lstStyle/>
          <a:p>
            <a:pPr algn="r" rtl="1"/>
            <a:r>
              <a:rPr lang="iw-IL" sz="1200" dirty="0">
                <a:latin typeface="Calibri"/>
                <a:ea typeface="Calibri"/>
                <a:cs typeface="Calibri"/>
                <a:sym typeface="Calibri"/>
              </a:rPr>
              <a:t>צפו ב-3 הדקות הראשונות של הסרטון</a:t>
            </a:r>
            <a:endParaRPr lang="en-IL" sz="1200" dirty="0"/>
          </a:p>
        </p:txBody>
      </p:sp>
      <p:grpSp>
        <p:nvGrpSpPr>
          <p:cNvPr id="15" name="Group 14">
            <a:extLst>
              <a:ext uri="{FF2B5EF4-FFF2-40B4-BE49-F238E27FC236}">
                <a16:creationId xmlns:a16="http://schemas.microsoft.com/office/drawing/2014/main" id="{523AA699-A4A4-D552-D29F-C424074B80D9}"/>
              </a:ext>
            </a:extLst>
          </p:cNvPr>
          <p:cNvGrpSpPr/>
          <p:nvPr/>
        </p:nvGrpSpPr>
        <p:grpSpPr>
          <a:xfrm>
            <a:off x="3276301" y="1438867"/>
            <a:ext cx="307879" cy="309083"/>
            <a:chOff x="4189461" y="2606194"/>
            <a:chExt cx="307879" cy="309083"/>
          </a:xfrm>
        </p:grpSpPr>
        <p:sp>
          <p:nvSpPr>
            <p:cNvPr id="16" name="Oval 15">
              <a:extLst>
                <a:ext uri="{FF2B5EF4-FFF2-40B4-BE49-F238E27FC236}">
                  <a16:creationId xmlns:a16="http://schemas.microsoft.com/office/drawing/2014/main" id="{42AA325B-030E-8830-6F0F-3436D9590637}"/>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D49523FC-3DEE-22EE-1ADF-4D6FD4416D13}"/>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22" name="TextBox 21">
            <a:extLst>
              <a:ext uri="{FF2B5EF4-FFF2-40B4-BE49-F238E27FC236}">
                <a16:creationId xmlns:a16="http://schemas.microsoft.com/office/drawing/2014/main" id="{407F9850-183F-4CE5-A38F-42A6034D92AD}"/>
              </a:ext>
            </a:extLst>
          </p:cNvPr>
          <p:cNvSpPr txBox="1"/>
          <p:nvPr/>
        </p:nvSpPr>
        <p:spPr>
          <a:xfrm>
            <a:off x="6754613" y="2340222"/>
            <a:ext cx="1950356" cy="307777"/>
          </a:xfrm>
          <a:prstGeom prst="rect">
            <a:avLst/>
          </a:prstGeom>
          <a:noFill/>
        </p:spPr>
        <p:txBody>
          <a:bodyPr wrap="square">
            <a:spAutoFit/>
          </a:bodyPr>
          <a:lstStyle/>
          <a:p>
            <a:pPr marL="0" lvl="0" indent="0" algn="r" rtl="1">
              <a:spcBef>
                <a:spcPts val="0"/>
              </a:spcBef>
              <a:spcAft>
                <a:spcPts val="0"/>
              </a:spcAft>
              <a:buNone/>
            </a:pPr>
            <a:r>
              <a:rPr lang="he-IL" sz="1400" b="1" dirty="0">
                <a:latin typeface="Calibri"/>
                <a:ea typeface="Calibri"/>
                <a:cs typeface="Calibri"/>
                <a:sym typeface="Calibri"/>
              </a:rPr>
              <a:t>מתבוננים</a:t>
            </a:r>
          </a:p>
        </p:txBody>
      </p:sp>
      <p:sp>
        <p:nvSpPr>
          <p:cNvPr id="24" name="TextBox 23">
            <a:extLst>
              <a:ext uri="{FF2B5EF4-FFF2-40B4-BE49-F238E27FC236}">
                <a16:creationId xmlns:a16="http://schemas.microsoft.com/office/drawing/2014/main" id="{BB8E8DDC-20E2-6F4F-D696-24F85DAE31D3}"/>
              </a:ext>
            </a:extLst>
          </p:cNvPr>
          <p:cNvSpPr txBox="1"/>
          <p:nvPr/>
        </p:nvSpPr>
        <p:spPr>
          <a:xfrm>
            <a:off x="6750216" y="2591381"/>
            <a:ext cx="1950356" cy="461665"/>
          </a:xfrm>
          <a:prstGeom prst="rect">
            <a:avLst/>
          </a:prstGeom>
          <a:noFill/>
        </p:spPr>
        <p:txBody>
          <a:bodyPr wrap="square">
            <a:spAutoFit/>
          </a:bodyPr>
          <a:lstStyle/>
          <a:p>
            <a:pPr marL="0" lvl="0" indent="0" algn="r" rtl="1">
              <a:spcBef>
                <a:spcPts val="0"/>
              </a:spcBef>
              <a:spcAft>
                <a:spcPts val="0"/>
              </a:spcAft>
              <a:buNone/>
            </a:pPr>
            <a:r>
              <a:rPr lang="he-IL" sz="1200" dirty="0">
                <a:latin typeface="Calibri"/>
                <a:ea typeface="Calibri"/>
                <a:cs typeface="Calibri"/>
                <a:sym typeface="Calibri"/>
              </a:rPr>
              <a:t>במה הבחנתם ומה המחשבות שהתעוררו בכם?</a:t>
            </a:r>
          </a:p>
        </p:txBody>
      </p:sp>
      <p:sp>
        <p:nvSpPr>
          <p:cNvPr id="26" name="TextBox 25">
            <a:extLst>
              <a:ext uri="{FF2B5EF4-FFF2-40B4-BE49-F238E27FC236}">
                <a16:creationId xmlns:a16="http://schemas.microsoft.com/office/drawing/2014/main" id="{EBCB091D-CB91-128D-1F14-B40C5E05EF82}"/>
              </a:ext>
            </a:extLst>
          </p:cNvPr>
          <p:cNvSpPr txBox="1"/>
          <p:nvPr/>
        </p:nvSpPr>
        <p:spPr>
          <a:xfrm>
            <a:off x="4620301" y="2340222"/>
            <a:ext cx="1950356" cy="307777"/>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Font typeface="Arial"/>
              <a:buNone/>
            </a:pPr>
            <a:r>
              <a:rPr lang="he-IL" b="1" dirty="0">
                <a:latin typeface="Calibri"/>
                <a:ea typeface="Calibri"/>
                <a:cs typeface="Calibri"/>
                <a:sym typeface="Calibri"/>
              </a:rPr>
              <a:t>חושבים</a:t>
            </a:r>
            <a:endParaRPr lang="he-IL" sz="1400" b="1" dirty="0">
              <a:latin typeface="Calibri"/>
              <a:ea typeface="Calibri"/>
              <a:cs typeface="Calibri"/>
              <a:sym typeface="Calibri"/>
            </a:endParaRPr>
          </a:p>
        </p:txBody>
      </p:sp>
      <p:sp>
        <p:nvSpPr>
          <p:cNvPr id="27" name="TextBox 26">
            <a:extLst>
              <a:ext uri="{FF2B5EF4-FFF2-40B4-BE49-F238E27FC236}">
                <a16:creationId xmlns:a16="http://schemas.microsoft.com/office/drawing/2014/main" id="{01344AC0-F981-D8D8-53BE-1A12A466F606}"/>
              </a:ext>
            </a:extLst>
          </p:cNvPr>
          <p:cNvSpPr txBox="1"/>
          <p:nvPr/>
        </p:nvSpPr>
        <p:spPr>
          <a:xfrm>
            <a:off x="4615904" y="2591381"/>
            <a:ext cx="1950356" cy="461665"/>
          </a:xfrm>
          <a:prstGeom prst="rect">
            <a:avLst/>
          </a:prstGeom>
          <a:noFill/>
        </p:spPr>
        <p:txBody>
          <a:bodyPr wrap="square">
            <a:spAutoFit/>
          </a:bodyPr>
          <a:lstStyle/>
          <a:p>
            <a:pPr marL="0" lvl="0" indent="0" algn="r" rtl="1">
              <a:spcBef>
                <a:spcPts val="0"/>
              </a:spcBef>
              <a:spcAft>
                <a:spcPts val="0"/>
              </a:spcAft>
              <a:buNone/>
            </a:pPr>
            <a:r>
              <a:rPr lang="he-IL" sz="1200" dirty="0">
                <a:latin typeface="Calibri"/>
                <a:ea typeface="Calibri"/>
                <a:cs typeface="Calibri"/>
                <a:sym typeface="Calibri"/>
              </a:rPr>
              <a:t>מה אתם חושבים שקרה </a:t>
            </a:r>
            <a:br>
              <a:rPr lang="en-US" sz="1200" dirty="0">
                <a:latin typeface="Calibri"/>
                <a:ea typeface="Calibri"/>
                <a:cs typeface="Calibri"/>
                <a:sym typeface="Calibri"/>
              </a:rPr>
            </a:br>
            <a:r>
              <a:rPr lang="he-IL" sz="1200" dirty="0">
                <a:latin typeface="Calibri"/>
                <a:ea typeface="Calibri"/>
                <a:cs typeface="Calibri"/>
                <a:sym typeface="Calibri"/>
              </a:rPr>
              <a:t>ויקרה בעתיד?</a:t>
            </a:r>
          </a:p>
        </p:txBody>
      </p:sp>
      <p:sp>
        <p:nvSpPr>
          <p:cNvPr id="29" name="TextBox 28">
            <a:extLst>
              <a:ext uri="{FF2B5EF4-FFF2-40B4-BE49-F238E27FC236}">
                <a16:creationId xmlns:a16="http://schemas.microsoft.com/office/drawing/2014/main" id="{0BF6D3D3-1DDC-AF63-B051-EA57D73AD733}"/>
              </a:ext>
            </a:extLst>
          </p:cNvPr>
          <p:cNvSpPr txBox="1"/>
          <p:nvPr/>
        </p:nvSpPr>
        <p:spPr>
          <a:xfrm>
            <a:off x="2535924" y="2340222"/>
            <a:ext cx="1898203" cy="307777"/>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Font typeface="Arial"/>
              <a:buNone/>
            </a:pPr>
            <a:r>
              <a:rPr lang="he-IL" b="1" dirty="0">
                <a:latin typeface="Calibri"/>
                <a:ea typeface="Calibri"/>
                <a:cs typeface="Calibri"/>
                <a:sym typeface="Calibri"/>
              </a:rPr>
              <a:t>מתפלאים</a:t>
            </a:r>
            <a:endParaRPr lang="he-IL" sz="1400" b="1" dirty="0">
              <a:latin typeface="Calibri"/>
              <a:ea typeface="Calibri"/>
              <a:cs typeface="Calibri"/>
              <a:sym typeface="Calibri"/>
            </a:endParaRPr>
          </a:p>
        </p:txBody>
      </p:sp>
      <p:sp>
        <p:nvSpPr>
          <p:cNvPr id="30" name="TextBox 29">
            <a:extLst>
              <a:ext uri="{FF2B5EF4-FFF2-40B4-BE49-F238E27FC236}">
                <a16:creationId xmlns:a16="http://schemas.microsoft.com/office/drawing/2014/main" id="{0132D93C-2876-9305-F6A2-B04A0AEC04FD}"/>
              </a:ext>
            </a:extLst>
          </p:cNvPr>
          <p:cNvSpPr txBox="1"/>
          <p:nvPr/>
        </p:nvSpPr>
        <p:spPr>
          <a:xfrm>
            <a:off x="2522611" y="2591381"/>
            <a:ext cx="1907120" cy="461665"/>
          </a:xfrm>
          <a:prstGeom prst="rect">
            <a:avLst/>
          </a:prstGeom>
          <a:noFill/>
        </p:spPr>
        <p:txBody>
          <a:bodyPr wrap="square">
            <a:spAutoFit/>
          </a:bodyPr>
          <a:lstStyle/>
          <a:p>
            <a:pPr marL="0" lvl="0" indent="0" algn="r" rtl="1">
              <a:spcBef>
                <a:spcPts val="0"/>
              </a:spcBef>
              <a:spcAft>
                <a:spcPts val="0"/>
              </a:spcAft>
              <a:buNone/>
            </a:pPr>
            <a:r>
              <a:rPr lang="he-IL" sz="1200" dirty="0">
                <a:latin typeface="Calibri"/>
                <a:ea typeface="Calibri"/>
                <a:cs typeface="Calibri"/>
                <a:sym typeface="Calibri"/>
              </a:rPr>
              <a:t>אילו שאלות מעלה אצלכם הסרטון? </a:t>
            </a:r>
          </a:p>
        </p:txBody>
      </p:sp>
      <p:sp>
        <p:nvSpPr>
          <p:cNvPr id="36" name="TextBox 35">
            <a:extLst>
              <a:ext uri="{FF2B5EF4-FFF2-40B4-BE49-F238E27FC236}">
                <a16:creationId xmlns:a16="http://schemas.microsoft.com/office/drawing/2014/main" id="{50015030-1ACB-0EF7-9A75-3888F7360664}"/>
              </a:ext>
            </a:extLst>
          </p:cNvPr>
          <p:cNvSpPr txBox="1"/>
          <p:nvPr/>
        </p:nvSpPr>
        <p:spPr>
          <a:xfrm>
            <a:off x="372135" y="2340222"/>
            <a:ext cx="1907878" cy="307777"/>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Font typeface="Arial"/>
              <a:buNone/>
            </a:pPr>
            <a:r>
              <a:rPr lang="he-IL" b="1" dirty="0">
                <a:latin typeface="Calibri"/>
                <a:ea typeface="Calibri"/>
                <a:cs typeface="Calibri"/>
                <a:sym typeface="Calibri"/>
              </a:rPr>
              <a:t>מתעניינים</a:t>
            </a:r>
            <a:endParaRPr lang="he-IL" sz="1400" b="1" dirty="0">
              <a:latin typeface="Calibri"/>
              <a:ea typeface="Calibri"/>
              <a:cs typeface="Calibri"/>
              <a:sym typeface="Calibri"/>
            </a:endParaRPr>
          </a:p>
        </p:txBody>
      </p:sp>
      <p:sp>
        <p:nvSpPr>
          <p:cNvPr id="37" name="TextBox 36">
            <a:extLst>
              <a:ext uri="{FF2B5EF4-FFF2-40B4-BE49-F238E27FC236}">
                <a16:creationId xmlns:a16="http://schemas.microsoft.com/office/drawing/2014/main" id="{F7F61AA3-CE65-F48B-B274-A08E2ACF4E7B}"/>
              </a:ext>
            </a:extLst>
          </p:cNvPr>
          <p:cNvSpPr txBox="1"/>
          <p:nvPr/>
        </p:nvSpPr>
        <p:spPr>
          <a:xfrm>
            <a:off x="358776" y="2591381"/>
            <a:ext cx="1916840" cy="461665"/>
          </a:xfrm>
          <a:prstGeom prst="rect">
            <a:avLst/>
          </a:prstGeom>
          <a:noFill/>
        </p:spPr>
        <p:txBody>
          <a:bodyPr wrap="square">
            <a:spAutoFit/>
          </a:bodyPr>
          <a:lstStyle/>
          <a:p>
            <a:pPr marL="0" lvl="0" indent="0" algn="r" rtl="1">
              <a:spcBef>
                <a:spcPts val="0"/>
              </a:spcBef>
              <a:spcAft>
                <a:spcPts val="0"/>
              </a:spcAft>
              <a:buNone/>
            </a:pPr>
            <a:r>
              <a:rPr lang="he-IL" sz="1200" dirty="0">
                <a:latin typeface="Calibri"/>
                <a:ea typeface="Calibri"/>
                <a:cs typeface="Calibri"/>
                <a:sym typeface="Calibri"/>
              </a:rPr>
              <a:t>מה עוד הייתם רוצים לדעת?  </a:t>
            </a:r>
          </a:p>
          <a:p>
            <a:pPr marL="0" lvl="0" indent="0" algn="r" rtl="1">
              <a:spcBef>
                <a:spcPts val="0"/>
              </a:spcBef>
              <a:spcAft>
                <a:spcPts val="0"/>
              </a:spcAft>
              <a:buNone/>
            </a:pPr>
            <a:endParaRPr lang="he-IL" sz="1200" dirty="0">
              <a:latin typeface="Calibri"/>
              <a:ea typeface="Calibri"/>
              <a:cs typeface="Calibri"/>
              <a:sym typeface="Calibri"/>
            </a:endParaRPr>
          </a:p>
        </p:txBody>
      </p:sp>
      <p:sp>
        <p:nvSpPr>
          <p:cNvPr id="43" name="מלבן מעוגל 10">
            <a:extLst>
              <a:ext uri="{FF2B5EF4-FFF2-40B4-BE49-F238E27FC236}">
                <a16:creationId xmlns:a16="http://schemas.microsoft.com/office/drawing/2014/main" id="{0FA0A235-4E4E-7A3B-842B-EEA4D5F207EA}"/>
              </a:ext>
            </a:extLst>
          </p:cNvPr>
          <p:cNvSpPr/>
          <p:nvPr/>
        </p:nvSpPr>
        <p:spPr>
          <a:xfrm>
            <a:off x="597877" y="4681652"/>
            <a:ext cx="1046285" cy="307777"/>
          </a:xfrm>
          <a:prstGeom prst="round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1">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זמן: </a:t>
            </a:r>
            <a:r>
              <a:rPr lang="en-US" sz="1200" dirty="0">
                <a:solidFill>
                  <a:schemeClr val="tx1"/>
                </a:solidFill>
                <a:latin typeface="Calibri" panose="020F0502020204030204" pitchFamily="34" charset="0"/>
                <a:cs typeface="Calibri" panose="020F0502020204030204" pitchFamily="34" charset="0"/>
              </a:rPr>
              <a:t>15</a:t>
            </a:r>
            <a:r>
              <a:rPr lang="he-IL" sz="1200" dirty="0">
                <a:solidFill>
                  <a:schemeClr val="tx1"/>
                </a:solidFill>
                <a:latin typeface="Calibri" panose="020F0502020204030204" pitchFamily="34" charset="0"/>
                <a:cs typeface="Calibri" panose="020F0502020204030204" pitchFamily="34" charset="0"/>
              </a:rPr>
              <a:t> דקות</a:t>
            </a:r>
            <a:endParaRPr lang="en-US" sz="1200" dirty="0">
              <a:solidFill>
                <a:schemeClr val="tx1"/>
              </a:solidFill>
              <a:latin typeface="Calibri" panose="020F0502020204030204" pitchFamily="34" charset="0"/>
              <a:cs typeface="Calibri" panose="020F0502020204030204" pitchFamily="34" charset="0"/>
            </a:endParaRPr>
          </a:p>
        </p:txBody>
      </p:sp>
      <p:pic>
        <p:nvPicPr>
          <p:cNvPr id="283" name="Picture 282">
            <a:extLst>
              <a:ext uri="{FF2B5EF4-FFF2-40B4-BE49-F238E27FC236}">
                <a16:creationId xmlns:a16="http://schemas.microsoft.com/office/drawing/2014/main" id="{1283FFE6-F5A3-59C8-4AD6-DF6257C00E0F}"/>
              </a:ext>
            </a:extLst>
          </p:cNvPr>
          <p:cNvPicPr>
            <a:picLocks noChangeAspect="1"/>
          </p:cNvPicPr>
          <p:nvPr/>
        </p:nvPicPr>
        <p:blipFill rotWithShape="1">
          <a:blip r:embed="rId6"/>
          <a:srcRect l="1189" r="71763"/>
          <a:stretch/>
        </p:blipFill>
        <p:spPr>
          <a:xfrm flipH="1">
            <a:off x="7296549" y="1890321"/>
            <a:ext cx="709271" cy="769938"/>
          </a:xfrm>
          <a:prstGeom prst="rect">
            <a:avLst/>
          </a:prstGeom>
        </p:spPr>
      </p:pic>
      <p:pic>
        <p:nvPicPr>
          <p:cNvPr id="288" name="Picture 287">
            <a:extLst>
              <a:ext uri="{FF2B5EF4-FFF2-40B4-BE49-F238E27FC236}">
                <a16:creationId xmlns:a16="http://schemas.microsoft.com/office/drawing/2014/main" id="{F7B81929-DF38-9377-5083-70E48937B817}"/>
              </a:ext>
            </a:extLst>
          </p:cNvPr>
          <p:cNvPicPr>
            <a:picLocks noChangeAspect="1"/>
          </p:cNvPicPr>
          <p:nvPr/>
        </p:nvPicPr>
        <p:blipFill rotWithShape="1">
          <a:blip r:embed="rId6"/>
          <a:srcRect l="26565" r="46387"/>
          <a:stretch/>
        </p:blipFill>
        <p:spPr>
          <a:xfrm flipH="1">
            <a:off x="5260280" y="1890321"/>
            <a:ext cx="709271" cy="769938"/>
          </a:xfrm>
          <a:prstGeom prst="rect">
            <a:avLst/>
          </a:prstGeom>
        </p:spPr>
      </p:pic>
      <p:pic>
        <p:nvPicPr>
          <p:cNvPr id="289" name="Picture 288">
            <a:extLst>
              <a:ext uri="{FF2B5EF4-FFF2-40B4-BE49-F238E27FC236}">
                <a16:creationId xmlns:a16="http://schemas.microsoft.com/office/drawing/2014/main" id="{AC4DC631-E7F5-5C32-66E9-755DF18C36A9}"/>
              </a:ext>
            </a:extLst>
          </p:cNvPr>
          <p:cNvPicPr>
            <a:picLocks noChangeAspect="1"/>
          </p:cNvPicPr>
          <p:nvPr/>
        </p:nvPicPr>
        <p:blipFill rotWithShape="1">
          <a:blip r:embed="rId6"/>
          <a:srcRect l="50000" r="27312"/>
          <a:stretch/>
        </p:blipFill>
        <p:spPr>
          <a:xfrm flipH="1">
            <a:off x="3109095" y="1851901"/>
            <a:ext cx="633024" cy="819212"/>
          </a:xfrm>
          <a:prstGeom prst="rect">
            <a:avLst/>
          </a:prstGeom>
        </p:spPr>
      </p:pic>
      <p:pic>
        <p:nvPicPr>
          <p:cNvPr id="290" name="Picture 289">
            <a:extLst>
              <a:ext uri="{FF2B5EF4-FFF2-40B4-BE49-F238E27FC236}">
                <a16:creationId xmlns:a16="http://schemas.microsoft.com/office/drawing/2014/main" id="{A2BDCE74-C9C7-B442-7188-0B5BADC8566C}"/>
              </a:ext>
            </a:extLst>
          </p:cNvPr>
          <p:cNvPicPr>
            <a:picLocks noChangeAspect="1"/>
          </p:cNvPicPr>
          <p:nvPr/>
        </p:nvPicPr>
        <p:blipFill rotWithShape="1">
          <a:blip r:embed="rId6"/>
          <a:srcRect l="73707" r="3605"/>
          <a:stretch/>
        </p:blipFill>
        <p:spPr>
          <a:xfrm flipH="1">
            <a:off x="911461" y="1851901"/>
            <a:ext cx="633024" cy="819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ירושלים - ישן">
  <a:themeElements>
    <a:clrScheme name="ירושלים - ישן">
      <a:dk1>
        <a:srgbClr val="000000"/>
      </a:dk1>
      <a:lt1>
        <a:srgbClr val="FFFFFF"/>
      </a:lt1>
      <a:dk2>
        <a:srgbClr val="595959"/>
      </a:dk2>
      <a:lt2>
        <a:srgbClr val="EEEEEE"/>
      </a:lt2>
      <a:accent1>
        <a:srgbClr val="9CB5DD"/>
      </a:accent1>
      <a:accent2>
        <a:srgbClr val="126E8E"/>
      </a:accent2>
      <a:accent3>
        <a:srgbClr val="E3B0B0"/>
      </a:accent3>
      <a:accent4>
        <a:srgbClr val="8AB004"/>
      </a:accent4>
      <a:accent5>
        <a:srgbClr val="0A4B58"/>
      </a:accent5>
      <a:accent6>
        <a:srgbClr val="D3CC0B"/>
      </a:accent6>
      <a:hlink>
        <a:srgbClr val="0A4B58"/>
      </a:hlink>
      <a:folHlink>
        <a:srgbClr val="0A4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ירושלים - ישן" id="{D21FD45E-780D-1445-8B70-A91FB3735424}" vid="{0B3B1445-6492-0E4A-B250-D2DB22B3CF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1557</Words>
  <Application>Microsoft Office PowerPoint</Application>
  <PresentationFormat>‫הצגה על המסך (16:9)</PresentationFormat>
  <Paragraphs>342</Paragraphs>
  <Slides>17</Slides>
  <Notes>17</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17</vt:i4>
      </vt:variant>
    </vt:vector>
  </HeadingPairs>
  <TitlesOfParts>
    <vt:vector size="25" baseType="lpstr">
      <vt:lpstr>Arial</vt:lpstr>
      <vt:lpstr>Calibri</vt:lpstr>
      <vt:lpstr>Calibri Light</vt:lpstr>
      <vt:lpstr>Gisha</vt:lpstr>
      <vt:lpstr>Ploni ML v2 AAA</vt:lpstr>
      <vt:lpstr>Segoe UI Emoji</vt:lpstr>
      <vt:lpstr>Times New Roman</vt:lpstr>
      <vt:lpstr>ירושלים - ישן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בבלי אסנת</dc:creator>
  <cp:lastModifiedBy>שלום יעל</cp:lastModifiedBy>
  <cp:revision>57</cp:revision>
  <dcterms:modified xsi:type="dcterms:W3CDTF">2023-11-21T12:50:45Z</dcterms:modified>
</cp:coreProperties>
</file>